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6">
  <p:sldMasterIdLst>
    <p:sldMasterId id="2147483648" r:id="rId1"/>
  </p:sldMasterIdLst>
  <p:notesMasterIdLst>
    <p:notesMasterId r:id="rId4"/>
  </p:notesMasterIdLst>
  <p:handoutMasterIdLst>
    <p:handoutMasterId r:id="rId33"/>
  </p:handoutMasterIdLst>
  <p:sldIdLst>
    <p:sldId id="6206" r:id="rId3"/>
    <p:sldId id="6332" r:id="rId5"/>
    <p:sldId id="6333" r:id="rId6"/>
    <p:sldId id="6296" r:id="rId7"/>
    <p:sldId id="6159" r:id="rId8"/>
    <p:sldId id="6358" r:id="rId9"/>
    <p:sldId id="6359" r:id="rId10"/>
    <p:sldId id="6297" r:id="rId11"/>
    <p:sldId id="6182" r:id="rId12"/>
    <p:sldId id="6161" r:id="rId13"/>
    <p:sldId id="6162" r:id="rId14"/>
    <p:sldId id="6164" r:id="rId15"/>
    <p:sldId id="6165" r:id="rId16"/>
    <p:sldId id="6166" r:id="rId17"/>
    <p:sldId id="6168" r:id="rId18"/>
    <p:sldId id="6169" r:id="rId19"/>
    <p:sldId id="6170" r:id="rId20"/>
    <p:sldId id="6172" r:id="rId21"/>
    <p:sldId id="6320" r:id="rId22"/>
    <p:sldId id="6174" r:id="rId23"/>
    <p:sldId id="6298" r:id="rId24"/>
    <p:sldId id="6310" r:id="rId25"/>
    <p:sldId id="6311" r:id="rId26"/>
    <p:sldId id="6312" r:id="rId27"/>
    <p:sldId id="6305" r:id="rId28"/>
    <p:sldId id="6306" r:id="rId29"/>
    <p:sldId id="6308" r:id="rId30"/>
    <p:sldId id="6309" r:id="rId31"/>
    <p:sldId id="6153" r:id="rId32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80604020202020204" pitchFamily="34" charset="0"/>
        <a:ea typeface="微软雅黑" panose="020B0503020204020204" pitchFamily="34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80604020202020204" pitchFamily="34" charset="0"/>
        <a:ea typeface="微软雅黑" panose="020B0503020204020204" pitchFamily="34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80604020202020204" pitchFamily="34" charset="0"/>
        <a:ea typeface="微软雅黑" panose="020B0503020204020204" pitchFamily="34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80604020202020204" pitchFamily="34" charset="0"/>
        <a:ea typeface="微软雅黑" panose="020B0503020204020204" pitchFamily="34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80604020202020204" pitchFamily="34" charset="0"/>
        <a:ea typeface="微软雅黑" panose="020B0503020204020204" pitchFamily="34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80604020202020204" pitchFamily="34" charset="0"/>
        <a:ea typeface="微软雅黑" panose="020B0503020204020204" pitchFamily="34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80604020202020204" pitchFamily="34" charset="0"/>
        <a:ea typeface="微软雅黑" panose="020B0503020204020204" pitchFamily="34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80604020202020204" pitchFamily="34" charset="0"/>
        <a:ea typeface="微软雅黑" panose="020B0503020204020204" pitchFamily="34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80604020202020204" pitchFamily="34" charset="0"/>
        <a:ea typeface="微软雅黑" panose="020B0503020204020204" pitchFamily="34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9" name="作者" initials="A" lastIdx="0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70FE"/>
    <a:srgbClr val="258FF8"/>
    <a:srgbClr val="1F22A5"/>
    <a:srgbClr val="EFD1CC"/>
    <a:srgbClr val="F7EAE7"/>
    <a:srgbClr val="425EFD"/>
    <a:srgbClr val="6C81FB"/>
    <a:srgbClr val="93A3FC"/>
    <a:srgbClr val="FAF4E8"/>
    <a:srgbClr val="F6E7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ä¸­åº¦æ ·å¼ 2 - å¼ºè°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270" autoAdjust="0"/>
  </p:normalViewPr>
  <p:slideViewPr>
    <p:cSldViewPr snapToGrid="0" snapToObjects="1" showGuides="1">
      <p:cViewPr varScale="1">
        <p:scale>
          <a:sx n="63" d="100"/>
          <a:sy n="63" d="100"/>
        </p:scale>
        <p:origin x="804" y="4"/>
      </p:cViewPr>
      <p:guideLst>
        <p:guide orient="horz" pos="1372"/>
        <p:guide pos="367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3840" y="78"/>
      </p:cViewPr>
      <p:guideLst/>
    </p:cSldViewPr>
  </p:notes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7" Type="http://schemas.openxmlformats.org/officeDocument/2006/relationships/commentAuthors" Target="commentAuthors.xml"/><Relationship Id="rId36" Type="http://schemas.openxmlformats.org/officeDocument/2006/relationships/tableStyles" Target="tableStyles.xml"/><Relationship Id="rId35" Type="http://schemas.openxmlformats.org/officeDocument/2006/relationships/viewProps" Target="viewProps.xml"/><Relationship Id="rId34" Type="http://schemas.openxmlformats.org/officeDocument/2006/relationships/presProps" Target="presProps.xml"/><Relationship Id="rId33" Type="http://schemas.openxmlformats.org/officeDocument/2006/relationships/handoutMaster" Target="handoutMasters/handoutMaster1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true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buFontTx/>
              <a:buNone/>
              <a:defRPr sz="1200" noProof="1">
                <a:latin typeface="Arial" panose="0208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8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日期占位符 2"/>
          <p:cNvSpPr>
            <a:spLocks noGrp="true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buFontTx/>
              <a:buNone/>
              <a:defRPr sz="1200" noProof="1">
                <a:latin typeface="Arial" panose="02080604020202020204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8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页脚占位符 3"/>
          <p:cNvSpPr>
            <a:spLocks noGrp="true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buFontTx/>
              <a:buNone/>
              <a:defRPr sz="1200" noProof="1">
                <a:latin typeface="Arial" panose="0208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8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true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 eaLnBrk="1" fontAlgn="base" hangingPunct="1">
              <a:buChar char="•"/>
            </a:pPr>
            <a:fld id="{9A0DB2DC-4C9A-4742-B13C-FB6460FD3503}" type="slidenum">
              <a:rPr lang="en-US" altLang="en-US" sz="1200" strike="noStrike" noProof="1" dirty="0">
                <a:latin typeface="Calibri" panose="020F0502020204030204" pitchFamily="34" charset="0"/>
                <a:ea typeface="宋体" pitchFamily="2" charset="-122"/>
                <a:cs typeface="+mn-cs"/>
              </a:rPr>
            </a:fld>
            <a:endParaRPr lang="en-US" altLang="en-US" sz="1200" strike="noStrike" noProof="1">
              <a:latin typeface="Calibri" panose="020F0502020204030204" pitchFamily="34" charset="0"/>
              <a:ea typeface="宋体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true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buFontTx/>
              <a:buNone/>
              <a:defRPr kumimoji="1" sz="1200" noProof="1">
                <a:latin typeface="Arial" panose="0208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8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日期占位符 2"/>
          <p:cNvSpPr>
            <a:spLocks noGrp="true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buFontTx/>
              <a:buNone/>
              <a:defRPr kumimoji="1" sz="1200" noProof="1">
                <a:latin typeface="Arial" panose="02080604020202020204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8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1444" name="幻灯片图像占位符 3"/>
          <p:cNvSpPr>
            <a:spLocks noGrp="true" noRot="true" noChangeAspect="true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1445" name="备注占位符 4"/>
          <p:cNvSpPr>
            <a:spLocks noGrp="true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/>
          <a:p>
            <a:pPr lvl="0"/>
            <a:r>
              <a:rPr lang="zh-CN" altLang="en-US" dirty="0"/>
              <a:t>编辑母版文本样式
第二级
第三级
第四级
第五级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true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buFontTx/>
              <a:buNone/>
              <a:defRPr kumimoji="1" sz="1200" noProof="1">
                <a:latin typeface="Arial" panose="0208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8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true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 eaLnBrk="1" fontAlgn="base" hangingPunct="1">
              <a:buChar char="•"/>
            </a:pPr>
            <a:fld id="{9A0DB2DC-4C9A-4742-B13C-FB6460FD3503}" type="slidenum">
              <a:rPr lang="en-US" altLang="en-US" sz="1200" strike="noStrike" noProof="1" dirty="0"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lang="en-US" altLang="en-US" sz="1200" strike="noStrike" noProof="1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幻灯片图像占位符 1"/>
          <p:cNvSpPr>
            <a:spLocks noGrp="true" noRot="true" noChangeAspect="true" noTextEdit="true"/>
          </p:cNvSpPr>
          <p:nvPr>
            <p:ph type="sldImg"/>
          </p:nvPr>
        </p:nvSpPr>
        <p:spPr/>
      </p:sp>
      <p:sp>
        <p:nvSpPr>
          <p:cNvPr id="70659" name="备注占位符 2"/>
          <p:cNvSpPr>
            <a:spLocks noGrp="true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70660" name="灯片编号占位符 3"/>
          <p:cNvSpPr>
            <a:spLocks noGrp="true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FontTx/>
              <a:buNone/>
            </a:pPr>
            <a:fld id="{8363CD48-FFCB-43D6-951E-EDB6B1A7C503}" type="slidenum">
              <a:rPr lang="zh-CN" altLang="en-US" smtClean="0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>
          <a:xfrm>
            <a:off x="177800" y="196851"/>
            <a:ext cx="10953750" cy="444500"/>
          </a:xfrm>
        </p:spPr>
        <p:txBody>
          <a:bodyPr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11" name="文本占位符 2"/>
          <p:cNvSpPr>
            <a:spLocks noGrp="true" noChangeArrowheads="true"/>
          </p:cNvSpPr>
          <p:nvPr>
            <p:ph idx="1"/>
          </p:nvPr>
        </p:nvSpPr>
        <p:spPr bwMode="auto">
          <a:xfrm>
            <a:off x="396874" y="1123950"/>
            <a:ext cx="11306175" cy="49339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lnSpc>
                <a:spcPct val="150000"/>
              </a:lnSpc>
              <a:defRPr sz="2400"/>
            </a:lvl1pPr>
            <a:lvl2pPr>
              <a:lnSpc>
                <a:spcPct val="150000"/>
              </a:lnSpc>
              <a:defRPr sz="2000"/>
            </a:lvl2pPr>
            <a:lvl3pPr>
              <a:lnSpc>
                <a:spcPct val="150000"/>
              </a:lnSpc>
              <a:defRPr sz="1800"/>
            </a:lvl3pPr>
            <a:lvl4pPr>
              <a:lnSpc>
                <a:spcPct val="150000"/>
              </a:lnSpc>
              <a:defRPr sz="1600"/>
            </a:lvl4pPr>
            <a:lvl5pPr>
              <a:lnSpc>
                <a:spcPct val="150000"/>
              </a:lnSpc>
              <a:defRPr sz="1600"/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13" name="页脚占位符 3"/>
          <p:cNvSpPr>
            <a:spLocks noGrp="true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false" compatLnSpc="true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灯片编号占位符 4"/>
          <p:cNvSpPr>
            <a:spLocks noGrp="true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eaLnBrk="1" fontAlgn="base" hangingPunct="1">
              <a:buChar char="•"/>
            </a:pPr>
            <a:fld id="{9A0DB2DC-4C9A-4742-B13C-FB6460FD3503}" type="slidenum">
              <a:rPr lang="en-US" altLang="en-US" strike="noStrike" noProof="1" dirty="0"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lang="en-US" altLang="en-US" strike="noStrike" noProof="1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7" name="矩形 6"/>
          <p:cNvSpPr/>
          <p:nvPr userDrawn="true"/>
        </p:nvSpPr>
        <p:spPr>
          <a:xfrm>
            <a:off x="227330" y="423545"/>
            <a:ext cx="194310" cy="365125"/>
          </a:xfrm>
          <a:prstGeom prst="rect">
            <a:avLst/>
          </a:prstGeom>
          <a:solidFill>
            <a:srgbClr val="4670FE"/>
          </a:solidFill>
          <a:ln>
            <a:solidFill>
              <a:srgbClr val="4670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灯片编号占位符 3"/>
          <p:cNvSpPr>
            <a:spLocks noGrp="true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eaLnBrk="1" fontAlgn="base" hangingPunct="1">
              <a:buChar char="•"/>
            </a:pPr>
            <a:fld id="{9A0DB2DC-4C9A-4742-B13C-FB6460FD3503}" type="slidenum">
              <a:rPr lang="en-US" altLang="en-US" strike="noStrike" noProof="1" dirty="0"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lang="en-US" altLang="en-US" strike="noStrike" noProof="1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图片 18"/>
          <p:cNvPicPr>
            <a:picLocks noChangeAspect="true"/>
          </p:cNvPicPr>
          <p:nvPr userDrawn="true"/>
        </p:nvPicPr>
        <p:blipFill>
          <a:blip r:embed="rId2"/>
          <a:stretch>
            <a:fillRect/>
          </a:stretch>
        </p:blipFill>
        <p:spPr>
          <a:xfrm>
            <a:off x="0" y="6307138"/>
            <a:ext cx="12192000" cy="5508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3" name="图片 17"/>
          <p:cNvPicPr>
            <a:picLocks noChangeAspect="true"/>
          </p:cNvPicPr>
          <p:nvPr userDrawn="true"/>
        </p:nvPicPr>
        <p:blipFill>
          <a:blip r:embed="rId3"/>
          <a:stretch>
            <a:fillRect/>
          </a:stretch>
        </p:blipFill>
        <p:spPr>
          <a:xfrm>
            <a:off x="0" y="592138"/>
            <a:ext cx="12192000" cy="3254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灯片编号占位符 1"/>
          <p:cNvSpPr txBox="true">
            <a:spLocks noChangeArrowheads="true"/>
          </p:cNvSpPr>
          <p:nvPr/>
        </p:nvSpPr>
        <p:spPr bwMode="auto">
          <a:xfrm>
            <a:off x="11817350" y="6486525"/>
            <a:ext cx="431800" cy="3365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80604020202020204" pitchFamily="34" charset="0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80604020202020204" pitchFamily="34" charset="0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80604020202020204" pitchFamily="34" charset="0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80604020202020204" pitchFamily="34" charset="0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80604020202020204" pitchFamily="34" charset="0"/>
                <a:ea typeface="微软雅黑" panose="020B0503020204020204" pitchFamily="34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80604020202020204" pitchFamily="34" charset="0"/>
              <a:defRPr>
                <a:solidFill>
                  <a:schemeClr val="tx1"/>
                </a:solidFill>
                <a:latin typeface="Arial" panose="02080604020202020204" pitchFamily="34" charset="0"/>
                <a:ea typeface="微软雅黑" panose="020B0503020204020204" pitchFamily="34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80604020202020204" pitchFamily="34" charset="0"/>
              <a:defRPr>
                <a:solidFill>
                  <a:schemeClr val="tx1"/>
                </a:solidFill>
                <a:latin typeface="Arial" panose="02080604020202020204" pitchFamily="34" charset="0"/>
                <a:ea typeface="微软雅黑" panose="020B0503020204020204" pitchFamily="34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80604020202020204" pitchFamily="34" charset="0"/>
              <a:defRPr>
                <a:solidFill>
                  <a:schemeClr val="tx1"/>
                </a:solidFill>
                <a:latin typeface="Arial" panose="02080604020202020204" pitchFamily="34" charset="0"/>
                <a:ea typeface="微软雅黑" panose="020B0503020204020204" pitchFamily="34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80604020202020204" pitchFamily="34" charset="0"/>
              <a:defRPr>
                <a:solidFill>
                  <a:schemeClr val="tx1"/>
                </a:solidFill>
                <a:latin typeface="Arial" panose="020806040202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  <a:sym typeface="+mn-ea"/>
              </a:rPr>
              <a:t>*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  <a:sym typeface="+mn-ea"/>
            </a:endParaRPr>
          </a:p>
        </p:txBody>
      </p:sp>
      <p:pic>
        <p:nvPicPr>
          <p:cNvPr id="15365" name="图片 14"/>
          <p:cNvPicPr>
            <a:picLocks noChangeAspect="true"/>
          </p:cNvPicPr>
          <p:nvPr userDrawn="true"/>
        </p:nvPicPr>
        <p:blipFill>
          <a:blip r:embed="rId4"/>
          <a:stretch>
            <a:fillRect/>
          </a:stretch>
        </p:blipFill>
        <p:spPr>
          <a:xfrm>
            <a:off x="10958513" y="265113"/>
            <a:ext cx="636587" cy="3889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内容占位符 3"/>
          <p:cNvSpPr>
            <a:spLocks noGrp="true"/>
          </p:cNvSpPr>
          <p:nvPr>
            <p:ph sz="quarter" idx="10"/>
          </p:nvPr>
        </p:nvSpPr>
        <p:spPr>
          <a:xfrm>
            <a:off x="360363" y="1174750"/>
            <a:ext cx="11485562" cy="67921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marL="457200" indent="-457200">
              <a:lnSpc>
                <a:spcPct val="150000"/>
              </a:lnSpc>
              <a:buFont typeface="Wingdings" panose="05000000000000000000" pitchFamily="2" charset="2"/>
              <a:buChar char="p"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895350" indent="-285750">
              <a:lnSpc>
                <a:spcPct val="150000"/>
              </a:lnSpc>
              <a:buFont typeface="Arial" panose="02080604020202020204" pitchFamily="34" charset="0"/>
              <a:buChar char="•"/>
              <a:defRPr sz="1600"/>
            </a:lvl2pPr>
            <a:lvl3pPr marL="1219200" indent="0">
              <a:buNone/>
              <a:defRPr/>
            </a:lvl3pPr>
            <a:lvl4pPr marL="1828800" indent="0">
              <a:buNone/>
              <a:defRPr/>
            </a:lvl4pPr>
            <a:lvl5pPr marL="2438400" indent="0">
              <a:buNone/>
              <a:defRPr/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2" name="标题 11"/>
          <p:cNvSpPr>
            <a:spLocks noGrp="true"/>
          </p:cNvSpPr>
          <p:nvPr>
            <p:ph type="title"/>
          </p:nvPr>
        </p:nvSpPr>
        <p:spPr>
          <a:xfrm>
            <a:off x="334859" y="163789"/>
            <a:ext cx="10528883" cy="591220"/>
          </a:xfrm>
          <a:prstGeom prst="rect">
            <a:avLst/>
          </a:prstGeom>
        </p:spPr>
        <p:txBody>
          <a:bodyPr/>
          <a:lstStyle>
            <a:lvl1pPr algn="l">
              <a:defRPr sz="2600" b="1">
                <a:latin typeface="+mj-ea"/>
                <a:ea typeface="+mj-ea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16" name="内容占位符 3"/>
          <p:cNvSpPr>
            <a:spLocks noGrp="true"/>
          </p:cNvSpPr>
          <p:nvPr>
            <p:ph sz="quarter" idx="11"/>
          </p:nvPr>
        </p:nvSpPr>
        <p:spPr>
          <a:xfrm>
            <a:off x="360363" y="2088860"/>
            <a:ext cx="5578424" cy="406027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marL="179705" indent="-179705">
              <a:lnSpc>
                <a:spcPct val="150000"/>
              </a:lnSpc>
              <a:spcBef>
                <a:spcPts val="0"/>
              </a:spcBef>
              <a:buFont typeface="Arial" panose="02080604020202020204" pitchFamily="34" charset="0"/>
              <a:buChar char="•"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895350" indent="-285750">
              <a:lnSpc>
                <a:spcPct val="150000"/>
              </a:lnSpc>
              <a:buFont typeface="Arial" panose="02080604020202020204" pitchFamily="34" charset="0"/>
              <a:buChar char="•"/>
              <a:defRPr sz="1600"/>
            </a:lvl2pPr>
            <a:lvl3pPr marL="1219200" indent="0">
              <a:buNone/>
              <a:defRPr/>
            </a:lvl3pPr>
            <a:lvl4pPr marL="1828800" indent="0">
              <a:buNone/>
              <a:defRPr/>
            </a:lvl4pPr>
            <a:lvl5pPr marL="2438400" indent="0">
              <a:buNone/>
              <a:defRPr/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7" name="内容占位符 3"/>
          <p:cNvSpPr>
            <a:spLocks noGrp="true"/>
          </p:cNvSpPr>
          <p:nvPr>
            <p:ph sz="quarter" idx="12"/>
          </p:nvPr>
        </p:nvSpPr>
        <p:spPr>
          <a:xfrm>
            <a:off x="6270275" y="2088860"/>
            <a:ext cx="5578424" cy="406027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marL="179705" indent="-179705">
              <a:lnSpc>
                <a:spcPct val="150000"/>
              </a:lnSpc>
              <a:spcBef>
                <a:spcPts val="0"/>
              </a:spcBef>
              <a:buFont typeface="Arial" panose="02080604020202020204" pitchFamily="34" charset="0"/>
              <a:buChar char="•"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895350" indent="-285750">
              <a:lnSpc>
                <a:spcPct val="150000"/>
              </a:lnSpc>
              <a:buFont typeface="Arial" panose="02080604020202020204" pitchFamily="34" charset="0"/>
              <a:buChar char="•"/>
              <a:defRPr sz="1600"/>
            </a:lvl2pPr>
            <a:lvl3pPr marL="1219200" indent="0">
              <a:buNone/>
              <a:defRPr/>
            </a:lvl3pPr>
            <a:lvl4pPr marL="1828800" indent="0">
              <a:buNone/>
              <a:defRPr/>
            </a:lvl4pPr>
            <a:lvl5pPr marL="2438400" indent="0">
              <a:buNone/>
              <a:defRPr/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1" name="日期占位符 1"/>
          <p:cNvSpPr>
            <a:spLocks noGrp="true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8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页脚占位符 2"/>
          <p:cNvSpPr>
            <a:spLocks noGrp="true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false" compatLnSpc="true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灯片编号占位符 4"/>
          <p:cNvSpPr>
            <a:spLocks noGrp="true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eaLnBrk="1" fontAlgn="base" hangingPunct="1">
              <a:buChar char="•"/>
            </a:pPr>
            <a:fld id="{9A0DB2DC-4C9A-4742-B13C-FB6460FD3503}" type="slidenum">
              <a:rPr lang="en-US" altLang="en-US" strike="noStrike" noProof="1" dirty="0"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lang="en-US" altLang="en-US" strike="noStrike" noProof="1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2F0A45D5-9620-4391-9E8F-214160AE67C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58D43DC-1410-4E7A-ACC6-0D0EF022C63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ctrTitle" hasCustomPrompt="true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true"/>
          </p:cNvSpPr>
          <p:nvPr>
            <p:ph type="subTitle" idx="1" hasCustomPrompt="true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  <p:sp>
        <p:nvSpPr>
          <p:cNvPr id="7" name="矩形 6"/>
          <p:cNvSpPr/>
          <p:nvPr userDrawn="true"/>
        </p:nvSpPr>
        <p:spPr>
          <a:xfrm>
            <a:off x="227330" y="423545"/>
            <a:ext cx="194310" cy="365125"/>
          </a:xfrm>
          <a:prstGeom prst="rect">
            <a:avLst/>
          </a:prstGeom>
          <a:solidFill>
            <a:srgbClr val="4670FE"/>
          </a:solidFill>
          <a:ln>
            <a:solidFill>
              <a:srgbClr val="4670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true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1" name="文本占位符 2"/>
          <p:cNvSpPr>
            <a:spLocks noGrp="true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22860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 indent="-22860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true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buFontTx/>
              <a:buNone/>
              <a:defRPr sz="1200" noProof="1">
                <a:solidFill>
                  <a:schemeClr val="tx1">
                    <a:tint val="75000"/>
                  </a:schemeClr>
                </a:solidFill>
                <a:latin typeface="Arial" panose="02080604020202020204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8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true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false" compatLnSpc="true"/>
          <a:lstStyle>
            <a:lvl1pPr algn="ctr" eaLnBrk="1" hangingPunct="1">
              <a:buFontTx/>
              <a:buNone/>
              <a:defRPr sz="1200">
                <a:solidFill>
                  <a:srgbClr val="898989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true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pPr lvl="0" eaLnBrk="1" fontAlgn="base" hangingPunct="1">
              <a:buChar char="•"/>
            </a:pPr>
            <a:fld id="{9A0DB2DC-4C9A-4742-B13C-FB6460FD3503}" type="slidenum">
              <a:rPr lang="en-US" altLang="en-US" strike="noStrike" noProof="1" dirty="0"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lang="en-US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8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8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8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8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8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tags" Target="../tags/tag14.xml"/><Relationship Id="rId2" Type="http://schemas.openxmlformats.org/officeDocument/2006/relationships/image" Target="../media/image12.png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8.png"/><Relationship Id="rId3" Type="http://schemas.openxmlformats.org/officeDocument/2006/relationships/tags" Target="../tags/tag16.xml"/><Relationship Id="rId2" Type="http://schemas.openxmlformats.org/officeDocument/2006/relationships/image" Target="../media/image17.png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4.png"/><Relationship Id="rId1" Type="http://schemas.openxmlformats.org/officeDocument/2006/relationships/tags" Target="../tags/tag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6.png"/><Relationship Id="rId1" Type="http://schemas.openxmlformats.org/officeDocument/2006/relationships/tags" Target="../tags/tag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hyperlink" Target="https://jingyan.baidu.com/article/7c6fb428458f1fc1652c90d2.html&#13;" TargetMode="External"/><Relationship Id="rId2" Type="http://schemas.openxmlformats.org/officeDocument/2006/relationships/hyperlink" Target="https://browser.360.cn/ee/mac/index.html" TargetMode="External"/><Relationship Id="rId1" Type="http://schemas.openxmlformats.org/officeDocument/2006/relationships/hyperlink" Target="https://www.google.cn/intl/zh-CN/chrome/&#13;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33.png"/><Relationship Id="rId1" Type="http://schemas.openxmlformats.org/officeDocument/2006/relationships/image" Target="../media/image32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0" Type="http://schemas.openxmlformats.org/officeDocument/2006/relationships/notesSlide" Target="../notesSlides/notesSlide3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035935" y="2576195"/>
            <a:ext cx="5857240" cy="1330325"/>
          </a:xfrm>
          <a:prstGeom prst="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 fontAlgn="auto">
              <a:buClrTx/>
              <a:buSzTx/>
              <a:buFontTx/>
            </a:pPr>
            <a:r>
              <a:rPr lang="zh-CN" altLang="en-US" sz="4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考生线上面试操作手册</a:t>
            </a:r>
            <a:endParaRPr lang="zh-CN" altLang="en-US" sz="44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true"/>
          <p:nvPr/>
        </p:nvSpPr>
        <p:spPr>
          <a:xfrm>
            <a:off x="4438650" y="5614670"/>
            <a:ext cx="37439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endParaRPr lang="zh-CN" alt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43865" y="368935"/>
            <a:ext cx="574040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面试流程—登录页面</a:t>
            </a: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true"/>
          <p:nvPr/>
        </p:nvSpPr>
        <p:spPr>
          <a:xfrm>
            <a:off x="522605" y="1057116"/>
            <a:ext cx="83185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l">
              <a:buFont typeface="Wingdings" panose="05000000000000000000" pitchFamily="2" charset="2"/>
              <a:buNone/>
            </a:pPr>
            <a:r>
              <a:rPr lang="zh-CN" altLang="en-US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面试登录网址</a:t>
            </a:r>
            <a:r>
              <a:rPr lang="zh-CN" altLang="zh-CN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r>
              <a:rPr lang="en-US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http://ms.haihr.com</a:t>
            </a:r>
            <a:endParaRPr lang="en-US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6" name="图片 5" descr="微信图片_20241012192407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1542415"/>
            <a:ext cx="12191365" cy="531558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43865" y="368935"/>
            <a:ext cx="574040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面试流程—调试设备</a:t>
            </a: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true"/>
          <p:nvPr/>
        </p:nvSpPr>
        <p:spPr>
          <a:xfrm>
            <a:off x="546100" y="1136015"/>
            <a:ext cx="756793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 先调试设备（调试摄像头、麦克风设备），确保作答设备稳定、正常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5" name="图片 4" descr="C:/Users/Admin/Desktop/图片1.png图片1"/>
          <p:cNvPicPr>
            <a:picLocks noChangeAspect="true"/>
          </p:cNvPicPr>
          <p:nvPr>
            <p:custDataLst>
              <p:tags r:id="rId1"/>
            </p:custDataLst>
          </p:nvPr>
        </p:nvPicPr>
        <p:blipFill>
          <a:blip r:embed="rId2"/>
          <a:srcRect t="18060" b="18060"/>
          <a:stretch>
            <a:fillRect/>
          </a:stretch>
        </p:blipFill>
        <p:spPr>
          <a:xfrm>
            <a:off x="546100" y="2042160"/>
            <a:ext cx="9129395" cy="428879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43865" y="368935"/>
            <a:ext cx="574040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面试流程—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启用摄像头和麦克风</a:t>
            </a: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614680" y="1875155"/>
            <a:ext cx="5479415" cy="3280410"/>
          </a:xfrm>
          <a:prstGeom prst="rect">
            <a:avLst/>
          </a:prstGeom>
          <a:ln>
            <a:solidFill>
              <a:srgbClr val="4670FE"/>
            </a:solidFill>
          </a:ln>
        </p:spPr>
      </p:pic>
      <p:pic>
        <p:nvPicPr>
          <p:cNvPr id="11" name="图片 10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6333490" y="1875155"/>
            <a:ext cx="5495290" cy="3279775"/>
          </a:xfrm>
          <a:prstGeom prst="rect">
            <a:avLst/>
          </a:prstGeom>
          <a:ln>
            <a:solidFill>
              <a:srgbClr val="4670FE"/>
            </a:solidFill>
          </a:ln>
        </p:spPr>
      </p:pic>
      <p:sp>
        <p:nvSpPr>
          <p:cNvPr id="12" name="文本框 11"/>
          <p:cNvSpPr txBox="true"/>
          <p:nvPr/>
        </p:nvSpPr>
        <p:spPr>
          <a:xfrm>
            <a:off x="614680" y="1073150"/>
            <a:ext cx="680339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点击启用摄像头和麦克风，状态为正常，有画面，即可下一步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cxnSp>
        <p:nvCxnSpPr>
          <p:cNvPr id="13" name="直接箭头连接符 12"/>
          <p:cNvCxnSpPr/>
          <p:nvPr/>
        </p:nvCxnSpPr>
        <p:spPr>
          <a:xfrm flipV="true">
            <a:off x="3659505" y="3436620"/>
            <a:ext cx="147955" cy="233045"/>
          </a:xfrm>
          <a:prstGeom prst="straightConnector1">
            <a:avLst/>
          </a:prstGeom>
          <a:ln w="28575">
            <a:solidFill>
              <a:srgbClr val="FF3300"/>
            </a:solidFill>
            <a:headEnd type="non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true"/>
          <p:nvPr/>
        </p:nvSpPr>
        <p:spPr>
          <a:xfrm>
            <a:off x="882015" y="3618865"/>
            <a:ext cx="5212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点击“启用摄像头和麦克风”后，麦克风音量检测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5" name="文本框 14"/>
          <p:cNvSpPr txBox="true"/>
          <p:nvPr/>
        </p:nvSpPr>
        <p:spPr>
          <a:xfrm>
            <a:off x="7781290" y="3590290"/>
            <a:ext cx="3611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状态为正常，点击“下一步即可”</a:t>
            </a:r>
            <a:endParaRPr lang="zh-CN" altLang="en-US">
              <a:solidFill>
                <a:srgbClr val="FF0000"/>
              </a:solidFill>
            </a:endParaRPr>
          </a:p>
        </p:txBody>
      </p:sp>
      <p:cxnSp>
        <p:nvCxnSpPr>
          <p:cNvPr id="16" name="直接箭头连接符 15"/>
          <p:cNvCxnSpPr/>
          <p:nvPr/>
        </p:nvCxnSpPr>
        <p:spPr>
          <a:xfrm flipV="true">
            <a:off x="9663430" y="3411220"/>
            <a:ext cx="103505" cy="207645"/>
          </a:xfrm>
          <a:prstGeom prst="straightConnector1">
            <a:avLst/>
          </a:prstGeom>
          <a:ln w="28575">
            <a:solidFill>
              <a:srgbClr val="FF3300"/>
            </a:solidFill>
            <a:headEnd type="non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3049270" y="5248275"/>
            <a:ext cx="3044825" cy="1323975"/>
          </a:xfrm>
          <a:prstGeom prst="rect">
            <a:avLst/>
          </a:prstGeom>
          <a:ln>
            <a:solidFill>
              <a:srgbClr val="4670FE"/>
            </a:solidFill>
          </a:ln>
        </p:spPr>
      </p:pic>
      <p:cxnSp>
        <p:nvCxnSpPr>
          <p:cNvPr id="6" name="直接箭头连接符 5"/>
          <p:cNvCxnSpPr/>
          <p:nvPr/>
        </p:nvCxnSpPr>
        <p:spPr>
          <a:xfrm>
            <a:off x="5107940" y="3958590"/>
            <a:ext cx="0" cy="128968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43865" y="368935"/>
            <a:ext cx="574040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面试流程—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启用屏幕录制</a:t>
            </a: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true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113780" y="2197735"/>
            <a:ext cx="5759450" cy="3506470"/>
          </a:xfrm>
          <a:prstGeom prst="rect">
            <a:avLst/>
          </a:prstGeom>
          <a:ln>
            <a:solidFill>
              <a:srgbClr val="3F8CF6"/>
            </a:solidFill>
          </a:ln>
        </p:spPr>
      </p:pic>
      <p:pic>
        <p:nvPicPr>
          <p:cNvPr id="10" name="图片 9"/>
          <p:cNvPicPr>
            <a:picLocks noChangeAspect="true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15950" y="2197735"/>
            <a:ext cx="5356860" cy="3507105"/>
          </a:xfrm>
          <a:prstGeom prst="rect">
            <a:avLst/>
          </a:prstGeom>
          <a:ln>
            <a:solidFill>
              <a:srgbClr val="3F8CF6"/>
            </a:solidFill>
          </a:ln>
        </p:spPr>
      </p:pic>
      <p:sp>
        <p:nvSpPr>
          <p:cNvPr id="11" name="文本框 10"/>
          <p:cNvSpPr txBox="true"/>
          <p:nvPr/>
        </p:nvSpPr>
        <p:spPr>
          <a:xfrm>
            <a:off x="615950" y="958850"/>
            <a:ext cx="8893175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3.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点击启用屏幕录制，</a:t>
            </a:r>
            <a:r>
              <a:rPr lang="zh-TW" altLang="zh-CN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在弹出的“共享屏幕”窗口中，选择“整个屏幕”窗口</a:t>
            </a:r>
            <a:r>
              <a:rPr lang="zh-CN" altLang="zh-CN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分享。</a:t>
            </a:r>
            <a:endParaRPr lang="zh-CN" altLang="zh-CN" kern="100" dirty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zh-CN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此时，系统</a:t>
            </a:r>
            <a:r>
              <a:rPr lang="zh-TW" altLang="zh-CN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实时共享电脑屏幕画面，录屏功能检测通过。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4" name="文本框 13"/>
          <p:cNvSpPr txBox="true"/>
          <p:nvPr/>
        </p:nvSpPr>
        <p:spPr>
          <a:xfrm>
            <a:off x="873125" y="2197735"/>
            <a:ext cx="125349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 b="1">
                <a:solidFill>
                  <a:srgbClr val="4670FE"/>
                </a:solidFill>
              </a:rPr>
              <a:t>第一种方式：</a:t>
            </a:r>
            <a:endParaRPr lang="zh-CN" altLang="en-US" sz="1400" b="1">
              <a:solidFill>
                <a:srgbClr val="4670FE"/>
              </a:solidFill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251460" y="4018280"/>
            <a:ext cx="2931795" cy="2468245"/>
            <a:chOff x="396" y="6328"/>
            <a:chExt cx="4617" cy="3887"/>
          </a:xfrm>
        </p:grpSpPr>
        <p:grpSp>
          <p:nvGrpSpPr>
            <p:cNvPr id="16" name="组合 15"/>
            <p:cNvGrpSpPr/>
            <p:nvPr/>
          </p:nvGrpSpPr>
          <p:grpSpPr>
            <a:xfrm>
              <a:off x="396" y="6328"/>
              <a:ext cx="4617" cy="3887"/>
              <a:chOff x="390" y="6328"/>
              <a:chExt cx="4617" cy="3887"/>
            </a:xfrm>
          </p:grpSpPr>
          <p:pic>
            <p:nvPicPr>
              <p:cNvPr id="6" name="图片 5"/>
              <p:cNvPicPr>
                <a:picLocks noChangeAspect="true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0" y="6328"/>
                <a:ext cx="4393" cy="3887"/>
              </a:xfrm>
              <a:prstGeom prst="rect">
                <a:avLst/>
              </a:prstGeom>
            </p:spPr>
          </p:pic>
          <p:sp>
            <p:nvSpPr>
              <p:cNvPr id="7" name="文本框 6"/>
              <p:cNvSpPr txBox="true"/>
              <p:nvPr/>
            </p:nvSpPr>
            <p:spPr>
              <a:xfrm>
                <a:off x="3319" y="9336"/>
                <a:ext cx="1688" cy="4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r>
                  <a:rPr lang="zh-CN" altLang="en-US" sz="1400">
                    <a:solidFill>
                      <a:srgbClr val="FF0000"/>
                    </a:solidFill>
                  </a:rPr>
                  <a:t>再点击分享</a:t>
                </a:r>
                <a:endParaRPr lang="zh-CN" altLang="en-US" sz="1400">
                  <a:solidFill>
                    <a:srgbClr val="FF0000"/>
                  </a:solidFill>
                </a:endParaRPr>
              </a:p>
            </p:txBody>
          </p:sp>
          <p:sp>
            <p:nvSpPr>
              <p:cNvPr id="8" name="文本框 7"/>
              <p:cNvSpPr txBox="true"/>
              <p:nvPr/>
            </p:nvSpPr>
            <p:spPr>
              <a:xfrm>
                <a:off x="1975" y="7670"/>
                <a:ext cx="2808" cy="4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r>
                  <a:rPr lang="zh-CN" altLang="en-US" sz="1400">
                    <a:solidFill>
                      <a:srgbClr val="FF0000"/>
                    </a:solidFill>
                  </a:rPr>
                  <a:t>先点击“整个屏幕”</a:t>
                </a:r>
                <a:endParaRPr lang="zh-CN" altLang="en-US" sz="140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13" name="直接箭头连接符 12"/>
              <p:cNvCxnSpPr/>
              <p:nvPr/>
            </p:nvCxnSpPr>
            <p:spPr>
              <a:xfrm flipV="true">
                <a:off x="3450" y="7472"/>
                <a:ext cx="233" cy="198"/>
              </a:xfrm>
              <a:prstGeom prst="straightConnector1">
                <a:avLst/>
              </a:prstGeom>
              <a:ln w="28575">
                <a:solidFill>
                  <a:srgbClr val="FF3300"/>
                </a:solidFill>
                <a:headEnd type="none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箭头连接符 11"/>
              <p:cNvCxnSpPr/>
              <p:nvPr/>
            </p:nvCxnSpPr>
            <p:spPr>
              <a:xfrm>
                <a:off x="4438" y="9764"/>
                <a:ext cx="0" cy="112"/>
              </a:xfrm>
              <a:prstGeom prst="straightConnector1">
                <a:avLst/>
              </a:prstGeom>
              <a:ln w="28575">
                <a:solidFill>
                  <a:srgbClr val="FF3300"/>
                </a:solidFill>
                <a:headEnd type="none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矩形 16"/>
            <p:cNvSpPr/>
            <p:nvPr/>
          </p:nvSpPr>
          <p:spPr>
            <a:xfrm>
              <a:off x="396" y="6443"/>
              <a:ext cx="2102" cy="3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5" name="文本框 14"/>
            <p:cNvSpPr txBox="true"/>
            <p:nvPr/>
          </p:nvSpPr>
          <p:spPr>
            <a:xfrm>
              <a:off x="402" y="6443"/>
              <a:ext cx="1974" cy="4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1400" b="1">
                  <a:solidFill>
                    <a:srgbClr val="4670FE"/>
                  </a:solidFill>
                </a:rPr>
                <a:t>第二种方式：</a:t>
              </a:r>
              <a:endParaRPr lang="zh-CN" altLang="en-US" sz="1400" b="1">
                <a:solidFill>
                  <a:srgbClr val="4670FE"/>
                </a:solidFill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43865" y="368935"/>
            <a:ext cx="574040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面试流程—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手机副摄像头扫码</a:t>
            </a: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true"/>
          <p:nvPr/>
        </p:nvSpPr>
        <p:spPr>
          <a:xfrm>
            <a:off x="615950" y="1120775"/>
            <a:ext cx="106641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4.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手机微信扫码屏幕二维码，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并在手机上点击确认，电脑屏幕可以看到手机实时画面，系统检测通过。并把手机架设在正左侧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右侧1.5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-2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米左右等位置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true"/>
          </p:cNvPicPr>
          <p:nvPr/>
        </p:nvPicPr>
        <p:blipFill>
          <a:blip r:embed="rId1"/>
          <a:srcRect l="4997" r="12276"/>
          <a:stretch>
            <a:fillRect/>
          </a:stretch>
        </p:blipFill>
        <p:spPr>
          <a:xfrm>
            <a:off x="615950" y="2438400"/>
            <a:ext cx="5225415" cy="2794000"/>
          </a:xfrm>
          <a:prstGeom prst="rect">
            <a:avLst/>
          </a:prstGeom>
          <a:ln>
            <a:solidFill>
              <a:srgbClr val="4670FE"/>
            </a:solidFill>
          </a:ln>
        </p:spPr>
      </p:pic>
      <p:pic>
        <p:nvPicPr>
          <p:cNvPr id="9" name="图片 8"/>
          <p:cNvPicPr>
            <a:picLocks noChangeAspect="true"/>
          </p:cNvPicPr>
          <p:nvPr/>
        </p:nvPicPr>
        <p:blipFill>
          <a:blip r:embed="rId2"/>
          <a:srcRect l="3024" r="8656"/>
          <a:stretch>
            <a:fillRect/>
          </a:stretch>
        </p:blipFill>
        <p:spPr>
          <a:xfrm>
            <a:off x="6205220" y="2438400"/>
            <a:ext cx="5225415" cy="2854960"/>
          </a:xfrm>
          <a:prstGeom prst="rect">
            <a:avLst/>
          </a:prstGeom>
          <a:ln>
            <a:solidFill>
              <a:srgbClr val="4670FE"/>
            </a:solidFill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43865" y="368935"/>
            <a:ext cx="574040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面试流程—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调试成功</a:t>
            </a: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8" name="文本框 7"/>
          <p:cNvSpPr txBox="true"/>
          <p:nvPr/>
        </p:nvSpPr>
        <p:spPr>
          <a:xfrm>
            <a:off x="615950" y="1125220"/>
            <a:ext cx="849693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5.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调试完成后，点击“下一步”即可，页面提示调试成功，返回答题入口即可。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true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16230" y="1858645"/>
            <a:ext cx="5693410" cy="249174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true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184265" y="1858645"/>
            <a:ext cx="5372100" cy="24257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43865" y="368935"/>
            <a:ext cx="574040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面试流程—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身份核验</a:t>
            </a: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4230370" y="2713355"/>
            <a:ext cx="3703320" cy="3085465"/>
          </a:xfrm>
          <a:prstGeom prst="rect">
            <a:avLst/>
          </a:prstGeom>
          <a:ln>
            <a:solidFill>
              <a:srgbClr val="4670FE"/>
            </a:solidFill>
          </a:ln>
        </p:spPr>
      </p:pic>
      <p:pic>
        <p:nvPicPr>
          <p:cNvPr id="4" name="图片 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8220710" y="2713355"/>
            <a:ext cx="3726815" cy="3052445"/>
          </a:xfrm>
          <a:prstGeom prst="rect">
            <a:avLst/>
          </a:prstGeom>
          <a:ln>
            <a:solidFill>
              <a:srgbClr val="4670FE"/>
            </a:solidFill>
          </a:ln>
        </p:spPr>
      </p:pic>
      <p:cxnSp>
        <p:nvCxnSpPr>
          <p:cNvPr id="17" name="直接箭头连接符 16"/>
          <p:cNvCxnSpPr/>
          <p:nvPr/>
        </p:nvCxnSpPr>
        <p:spPr>
          <a:xfrm>
            <a:off x="3943150" y="4232883"/>
            <a:ext cx="433780" cy="0"/>
          </a:xfrm>
          <a:prstGeom prst="straightConnector1">
            <a:avLst/>
          </a:prstGeom>
          <a:solidFill>
            <a:srgbClr val="5087E5"/>
          </a:solidFill>
          <a:ln w="28575">
            <a:solidFill>
              <a:srgbClr val="5087E5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箭头连接符 5"/>
          <p:cNvCxnSpPr/>
          <p:nvPr/>
        </p:nvCxnSpPr>
        <p:spPr>
          <a:xfrm>
            <a:off x="7966510" y="4232883"/>
            <a:ext cx="433780" cy="0"/>
          </a:xfrm>
          <a:prstGeom prst="straightConnector1">
            <a:avLst/>
          </a:prstGeom>
          <a:solidFill>
            <a:srgbClr val="5087E5"/>
          </a:solidFill>
          <a:ln w="28575">
            <a:solidFill>
              <a:srgbClr val="5087E5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210185" y="2721610"/>
            <a:ext cx="3733165" cy="3068320"/>
          </a:xfrm>
          <a:prstGeom prst="rect">
            <a:avLst/>
          </a:prstGeom>
          <a:ln>
            <a:solidFill>
              <a:srgbClr val="4670FE"/>
            </a:solidFill>
          </a:ln>
        </p:spPr>
      </p:pic>
      <p:sp>
        <p:nvSpPr>
          <p:cNvPr id="10" name="文本框 9"/>
          <p:cNvSpPr txBox="true"/>
          <p:nvPr/>
        </p:nvSpPr>
        <p:spPr>
          <a:xfrm>
            <a:off x="625475" y="1054735"/>
            <a:ext cx="10664190" cy="1337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设备调试完毕，进入身份核验环节。首先阅读面试须知，并在弹出的界面勾选、“我已阅读上述说明” “我已完成设备调试”，点击下方“身份核验”按钮。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2.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身份核验环节，点击“拍照”后点击“下一步”（请采集正脸、全脸照片验证成功）进入考试。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43865" y="368935"/>
            <a:ext cx="574040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面试流程—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如遇身份核验失败，怎么办？</a:t>
            </a: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" name="文本框 6"/>
          <p:cNvSpPr txBox="true"/>
          <p:nvPr/>
        </p:nvSpPr>
        <p:spPr>
          <a:xfrm>
            <a:off x="615950" y="1127125"/>
            <a:ext cx="9576435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3.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身份核验环节，如验证失败，可上传电脑桌面预留的证件照（身份证照片）-提交人工审核。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提交后，请耐心等待，查看审核结果，如已经进入作答页面，可以开始作答。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true"/>
          </p:cNvPicPr>
          <p:nvPr/>
        </p:nvPicPr>
        <p:blipFill>
          <a:blip r:embed="rId1"/>
          <a:srcRect l="2411" t="14698" r="57425" b="8333"/>
          <a:stretch>
            <a:fillRect/>
          </a:stretch>
        </p:blipFill>
        <p:spPr>
          <a:xfrm>
            <a:off x="1073150" y="2311400"/>
            <a:ext cx="4443095" cy="3724275"/>
          </a:xfrm>
          <a:prstGeom prst="rect">
            <a:avLst/>
          </a:prstGeom>
          <a:ln>
            <a:solidFill>
              <a:srgbClr val="4670FE"/>
            </a:solidFill>
          </a:ln>
        </p:spPr>
      </p:pic>
      <p:pic>
        <p:nvPicPr>
          <p:cNvPr id="10" name="图片 9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6670675" y="2311400"/>
            <a:ext cx="4568825" cy="3724275"/>
          </a:xfrm>
          <a:prstGeom prst="rect">
            <a:avLst/>
          </a:prstGeom>
          <a:ln>
            <a:solidFill>
              <a:srgbClr val="4670FE"/>
            </a:solidFill>
          </a:ln>
        </p:spPr>
      </p:pic>
      <p:cxnSp>
        <p:nvCxnSpPr>
          <p:cNvPr id="17" name="直接箭头连接符 16"/>
          <p:cNvCxnSpPr/>
          <p:nvPr/>
        </p:nvCxnSpPr>
        <p:spPr>
          <a:xfrm>
            <a:off x="5596255" y="4173855"/>
            <a:ext cx="1061720" cy="0"/>
          </a:xfrm>
          <a:prstGeom prst="straightConnector1">
            <a:avLst/>
          </a:prstGeom>
          <a:solidFill>
            <a:srgbClr val="5087E5"/>
          </a:solidFill>
          <a:ln w="28575">
            <a:solidFill>
              <a:srgbClr val="5087E5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43865" y="368935"/>
            <a:ext cx="574040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面试流程—进入面试页面</a:t>
            </a: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true"/>
          <p:nvPr/>
        </p:nvSpPr>
        <p:spPr>
          <a:xfrm>
            <a:off x="552450" y="1115695"/>
            <a:ext cx="11456670" cy="1337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en-US" altLang="zh-TW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  <a:sym typeface="+mn-ea"/>
              </a:rPr>
              <a:t>4.</a:t>
            </a:r>
            <a:r>
              <a:rPr lang="zh-TW" altLang="zh-CN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  <a:sym typeface="+mn-ea"/>
              </a:rPr>
              <a:t>进入试题页面</a:t>
            </a:r>
            <a:r>
              <a:rPr lang="zh-CN" altLang="en-US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  <a:sym typeface="+mn-ea"/>
              </a:rPr>
              <a:t>：</a:t>
            </a:r>
            <a:r>
              <a:rPr lang="zh-TW" altLang="zh-CN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  <a:sym typeface="+mn-ea"/>
              </a:rPr>
              <a:t>完成身份信息核验后，点击“开始授权”，在弹出的页面选择“整个屏幕”选项，完成屏幕实时共享，进入正式面试页面。请确保左上角实时画面正常，若黑屏，请参照调试设备步骤重新完成调测。请选择安静环境面试，关闭电脑端所有与面试无关的软件，避免意外干扰和软件弹窗影响面试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true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2681605"/>
            <a:ext cx="12192000" cy="364299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43865" y="368935"/>
            <a:ext cx="574040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面试流程—进入面试开始作答</a:t>
            </a: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true"/>
          <p:nvPr/>
        </p:nvSpPr>
        <p:spPr>
          <a:xfrm>
            <a:off x="443865" y="1010920"/>
            <a:ext cx="11456670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TW" altLang="zh-CN" sz="1800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  <a:sym typeface="+mn-ea"/>
              </a:rPr>
              <a:t>5.开始作答</a:t>
            </a:r>
            <a:r>
              <a:rPr lang="zh-CN" altLang="zh-TW" sz="1800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  <a:sym typeface="+mn-ea"/>
              </a:rPr>
              <a:t>页面</a:t>
            </a:r>
            <a:r>
              <a:rPr lang="zh-TW" altLang="zh-CN" sz="1800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  <a:sym typeface="+mn-ea"/>
              </a:rPr>
              <a:t>：</a:t>
            </a:r>
            <a:r>
              <a:rPr lang="zh-TW" altLang="zh-CN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  <a:sym typeface="+mn-ea"/>
              </a:rPr>
              <a:t>答题期间，考生需始终保持脸部处于电脑、手机摄像头监控范围内，</a:t>
            </a:r>
            <a:r>
              <a:rPr lang="zh-TW" altLang="zh-CN" u="sng" kern="100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  <a:sym typeface="+mn-ea"/>
              </a:rPr>
              <a:t>面试现场参见下图</a:t>
            </a:r>
            <a:r>
              <a:rPr lang="zh-TW" altLang="zh-CN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  <a:sym typeface="+mn-ea"/>
              </a:rPr>
              <a:t>。离开面试、遮挡脸部、多人入镜、左顾右盼、接打电话、切换屏幕等作弊或违规行为将被系统记录，并通过后台人工智能识别</a:t>
            </a:r>
            <a:r>
              <a:rPr lang="en-US" altLang="zh-TW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  <a:sym typeface="+mn-ea"/>
              </a:rPr>
              <a:t>+</a:t>
            </a:r>
            <a:r>
              <a:rPr lang="zh-CN" altLang="en-US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  <a:sym typeface="+mn-ea"/>
              </a:rPr>
              <a:t>人工判定</a:t>
            </a:r>
            <a:r>
              <a:rPr lang="zh-TW" altLang="zh-CN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  <a:sym typeface="+mn-ea"/>
              </a:rPr>
              <a:t>，超过规定次数等将被系统强制交卷。</a:t>
            </a:r>
            <a:r>
              <a:rPr lang="zh-CN" altLang="zh-TW" kern="100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  <a:sym typeface="+mn-ea"/>
              </a:rPr>
              <a:t>备注：不需要点击开始录制，进入面试系统后自动开启视频录制，考生面向屏幕作答即可，结束答题后可点击提交试卷，提交后不能修改。</a:t>
            </a:r>
            <a:endParaRPr lang="zh-CN" altLang="zh-TW" kern="100" dirty="0">
              <a:solidFill>
                <a:srgbClr val="FF0000"/>
              </a:solidFill>
              <a:effectLst/>
              <a:latin typeface="微软雅黑" panose="020B0503020204020204" pitchFamily="34" charset="-122"/>
              <a:cs typeface="仿宋_GB2312" panose="02010609030101010101" charset="-122"/>
              <a:sym typeface="+mn-ea"/>
            </a:endParaRPr>
          </a:p>
        </p:txBody>
      </p:sp>
      <p:sp>
        <p:nvSpPr>
          <p:cNvPr id="5" name="文本框 4"/>
          <p:cNvSpPr txBox="true"/>
          <p:nvPr/>
        </p:nvSpPr>
        <p:spPr>
          <a:xfrm>
            <a:off x="7783195" y="478790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pic>
        <p:nvPicPr>
          <p:cNvPr id="3" name="图片 2" descr="微信图片_20250605181354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1503680" y="2766060"/>
            <a:ext cx="7844155" cy="383984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43865" y="368935"/>
            <a:ext cx="574040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考前须知—面试时间安排</a:t>
            </a: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4" name="表格 3"/>
          <p:cNvGraphicFramePr/>
          <p:nvPr>
            <p:custDataLst>
              <p:tags r:id="rId1"/>
            </p:custDataLst>
          </p:nvPr>
        </p:nvGraphicFramePr>
        <p:xfrm>
          <a:off x="664845" y="1718310"/>
          <a:ext cx="10862310" cy="4907280"/>
        </p:xfrm>
        <a:graphic>
          <a:graphicData uri="http://schemas.openxmlformats.org/drawingml/2006/table">
            <a:tbl>
              <a:tblPr firstRow="true" bandRow="true">
                <a:tableStyleId>{5C22544A-7EE6-4342-B048-85BDC9FD1C3A}</a:tableStyleId>
              </a:tblPr>
              <a:tblGrid>
                <a:gridCol w="2053590"/>
                <a:gridCol w="2320925"/>
                <a:gridCol w="1057910"/>
                <a:gridCol w="2615565"/>
                <a:gridCol w="2814320"/>
              </a:tblGrid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7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面试环节</a:t>
                      </a:r>
                      <a:endParaRPr lang="zh-CN" altLang="en-US" sz="17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false">
                    <a:solidFill>
                      <a:srgbClr val="425EFD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7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面试日期</a:t>
                      </a:r>
                      <a:endParaRPr lang="zh-CN" altLang="en-US" sz="17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false">
                    <a:solidFill>
                      <a:srgbClr val="425EFD"/>
                    </a:solidFill>
                  </a:tcPr>
                </a:tc>
                <a:tc gridSpan="2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7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具体时间</a:t>
                      </a:r>
                      <a:endParaRPr lang="zh-CN" altLang="en-US" sz="17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false">
                    <a:solidFill>
                      <a:srgbClr val="425EFD"/>
                    </a:solidFill>
                  </a:tcPr>
                </a:tc>
                <a:tc hMerge="true">
                  <a:tcPr anchor="ctr" anchorCtr="false">
                    <a:solidFill>
                      <a:srgbClr val="425EFD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7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环节说明</a:t>
                      </a:r>
                      <a:endParaRPr lang="zh-CN" altLang="en-US" sz="17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false">
                    <a:solidFill>
                      <a:srgbClr val="425EFD"/>
                    </a:solidFill>
                  </a:tcPr>
                </a:tc>
              </a:tr>
              <a:tr h="6096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7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设备调试</a:t>
                      </a:r>
                      <a:endParaRPr lang="zh-CN" altLang="en-US" sz="17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false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sz="17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6月6日—10日</a:t>
                      </a:r>
                      <a:endParaRPr sz="17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 anchorCtr="false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p>
                      <a:pPr algn="ctr">
                        <a:buNone/>
                      </a:pPr>
                      <a:r>
                        <a:rPr sz="17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上午9:00—12:00</a:t>
                      </a:r>
                      <a:endParaRPr sz="17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algn="ctr">
                        <a:buNone/>
                      </a:pPr>
                      <a:r>
                        <a:rPr sz="17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下午14：00—17:00</a:t>
                      </a:r>
                      <a:endParaRPr sz="17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 anchorCtr="false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true">
                  <a:tcPr anchor="ctr" anchorCtr="false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7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设备调试环节不限制调试次数</a:t>
                      </a:r>
                      <a:endParaRPr lang="zh-CN" altLang="en-US" sz="17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false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7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模拟测试</a:t>
                      </a:r>
                      <a:endParaRPr lang="zh-CN" altLang="en-US" sz="17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false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sz="17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6月11日—12日</a:t>
                      </a:r>
                      <a:endParaRPr sz="17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 anchorCtr="false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p>
                      <a:pPr algn="ctr">
                        <a:buNone/>
                      </a:pPr>
                      <a:r>
                        <a:rPr sz="17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上午9:30—17:00（任意时段）</a:t>
                      </a:r>
                      <a:endParaRPr sz="17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 anchorCtr="false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true">
                  <a:tcPr anchor="ctr" anchorCtr="false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700" b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模拟环节即流程测试，不计入正式面试成绩（每人两次模拟考试机会）</a:t>
                      </a:r>
                      <a:endParaRPr lang="zh-CN" altLang="en-US" sz="1700" b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false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1000">
                <a:tc rowSpan="4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7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正式面试准备阶段</a:t>
                      </a:r>
                      <a:endParaRPr lang="zh-CN" altLang="en-US" sz="17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false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4"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7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6</a:t>
                      </a:r>
                      <a:r>
                        <a:rPr lang="zh-CN" altLang="en-US" sz="17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月</a:t>
                      </a:r>
                      <a:r>
                        <a:rPr lang="en-US" altLang="zh-CN" sz="17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13</a:t>
                      </a:r>
                      <a:r>
                        <a:rPr lang="zh-CN" altLang="en-US" sz="17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日</a:t>
                      </a:r>
                      <a:endParaRPr lang="zh-CN" altLang="en-US" sz="17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 anchorCtr="false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7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第一批</a:t>
                      </a:r>
                      <a:endParaRPr lang="zh-CN" altLang="en-US" sz="17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 anchorCtr="false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7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8:50—9:30</a:t>
                      </a:r>
                      <a:endParaRPr lang="zh-CN" altLang="en-US" sz="17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 anchorCtr="false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8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70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正式面试开始后3分钟内未能登录的考生将无法进入面试系统，视为放弃面试。</a:t>
                      </a:r>
                      <a:endParaRPr lang="zh-CN" altLang="en-US" sz="1700">
                        <a:solidFill>
                          <a:srgbClr val="C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 anchorCtr="false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1000">
                <a:tc vMerge="true">
                  <a:tcPr anchor="ctr" anchorCtr="false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true">
                  <a:tcPr anchor="ctr" anchorCtr="false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7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第二批</a:t>
                      </a:r>
                      <a:endParaRPr lang="zh-CN" altLang="en-US" sz="17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 anchorCtr="false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7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10:50—11:30</a:t>
                      </a:r>
                      <a:endParaRPr lang="zh-CN" altLang="en-US" sz="17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 anchorCtr="false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true">
                  <a:tcPr anchor="ctr" anchorCtr="false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1000">
                <a:tc vMerge="true">
                  <a:tcPr anchor="ctr" anchorCtr="false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true">
                  <a:tcPr anchor="ctr" anchorCtr="false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7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第三批</a:t>
                      </a:r>
                      <a:endParaRPr lang="zh-CN" altLang="en-US" sz="17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 anchorCtr="false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7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14:20—15:00</a:t>
                      </a:r>
                      <a:endParaRPr lang="zh-CN" altLang="en-US" sz="17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 anchorCtr="false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true">
                  <a:tcPr anchor="ctr" anchorCtr="false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1000">
                <a:tc vMerge="true">
                  <a:tcPr anchor="ctr" anchorCtr="false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true">
                  <a:tcPr anchor="ctr" anchorCtr="false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7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第四批</a:t>
                      </a:r>
                      <a:endParaRPr lang="zh-CN" altLang="en-US" sz="17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 anchorCtr="false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7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16:20—17:00</a:t>
                      </a:r>
                      <a:endParaRPr lang="zh-CN" altLang="en-US" sz="17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 anchorCtr="false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true">
                  <a:tcPr anchor="ctr" anchorCtr="false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1000">
                <a:tc rowSpan="4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7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正式面试</a:t>
                      </a:r>
                      <a:endParaRPr lang="zh-CN" altLang="en-US" sz="17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false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4"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7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6</a:t>
                      </a:r>
                      <a:r>
                        <a:rPr lang="zh-CN" altLang="en-US" sz="17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月</a:t>
                      </a:r>
                      <a:r>
                        <a:rPr lang="en-US" altLang="zh-CN" sz="17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13</a:t>
                      </a:r>
                      <a:r>
                        <a:rPr lang="zh-CN" altLang="en-US" sz="17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日</a:t>
                      </a:r>
                      <a:endParaRPr lang="zh-CN" altLang="en-US" sz="17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 anchor="ctr" anchorCtr="false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7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第一批</a:t>
                      </a:r>
                      <a:endParaRPr lang="zh-CN" altLang="en-US" sz="17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 anchorCtr="false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7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9:30—9:40</a:t>
                      </a:r>
                      <a:endParaRPr lang="zh-CN" altLang="en-US" sz="17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 anchorCtr="false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true"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1000">
                <a:tc vMerge="true">
                  <a:tcPr anchor="ctr" anchorCtr="false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true">
                  <a:tcPr anchor="ctr" anchorCtr="false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7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第二批</a:t>
                      </a:r>
                      <a:endParaRPr lang="zh-CN" altLang="en-US" sz="17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 anchorCtr="false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7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11:30—11:40</a:t>
                      </a:r>
                      <a:endParaRPr lang="zh-CN" altLang="en-US" sz="17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 anchorCtr="false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true"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1000">
                <a:tc vMerge="true">
                  <a:tcPr anchor="ctr" anchorCtr="false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true">
                  <a:tcPr anchor="ctr" anchorCtr="false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7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第三批</a:t>
                      </a:r>
                      <a:endParaRPr lang="zh-CN" altLang="en-US" sz="17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 anchorCtr="false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7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15:00—15:10</a:t>
                      </a:r>
                      <a:endParaRPr lang="zh-CN" altLang="en-US" sz="17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 anchorCtr="false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true"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1000">
                <a:tc vMerge="true">
                  <a:tcPr anchor="ctr" anchorCtr="false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true">
                  <a:tcPr anchor="ctr" anchorCtr="false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7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第四批</a:t>
                      </a:r>
                      <a:endParaRPr lang="zh-CN" altLang="en-US" sz="17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 anchorCtr="false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7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17:00—17:10</a:t>
                      </a:r>
                      <a:endParaRPr lang="zh-CN" altLang="en-US" sz="17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 anchorCtr="false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true"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文本框 6"/>
          <p:cNvSpPr txBox="true"/>
          <p:nvPr>
            <p:custDataLst>
              <p:tags r:id="rId2"/>
            </p:custDataLst>
          </p:nvPr>
        </p:nvSpPr>
        <p:spPr>
          <a:xfrm>
            <a:off x="2308225" y="1079500"/>
            <a:ext cx="75755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425EFD"/>
                </a:solidFill>
              </a:rPr>
              <a:t>本次面试分为调试阶段，模拟测试和正式面试三个环节</a:t>
            </a:r>
            <a:endParaRPr lang="zh-CN" altLang="en-US" sz="2400" b="1">
              <a:solidFill>
                <a:srgbClr val="425EFD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43865" y="368935"/>
            <a:ext cx="574040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面试流程—面试结束</a:t>
            </a: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true"/>
          <p:nvPr/>
        </p:nvSpPr>
        <p:spPr>
          <a:xfrm>
            <a:off x="476885" y="1002665"/>
            <a:ext cx="1145667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TW" altLang="zh-CN" sz="1800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  <a:sym typeface="+mn-ea"/>
              </a:rPr>
              <a:t>6.</a:t>
            </a:r>
            <a:r>
              <a:rPr lang="zh-CN" altLang="zh-TW" sz="1800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  <a:sym typeface="+mn-ea"/>
              </a:rPr>
              <a:t>自动</a:t>
            </a:r>
            <a:r>
              <a:rPr lang="zh-TW" altLang="zh-CN" sz="1800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  <a:sym typeface="+mn-ea"/>
              </a:rPr>
              <a:t>结束</a:t>
            </a:r>
            <a:r>
              <a:rPr lang="zh-CN" altLang="zh-TW" sz="1800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  <a:sym typeface="+mn-ea"/>
              </a:rPr>
              <a:t>面试：</a:t>
            </a:r>
            <a:r>
              <a:rPr lang="zh-TW" altLang="zh-CN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  <a:sym typeface="+mn-ea"/>
              </a:rPr>
              <a:t>答题完毕</a:t>
            </a:r>
            <a:r>
              <a:rPr lang="zh-CN" altLang="zh-TW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  <a:sym typeface="+mn-ea"/>
              </a:rPr>
              <a:t>。</a:t>
            </a:r>
            <a:endParaRPr lang="zh-CN" altLang="zh-TW" kern="100" dirty="0">
              <a:solidFill>
                <a:srgbClr val="000000"/>
              </a:solidFill>
              <a:effectLst/>
              <a:latin typeface="微软雅黑" panose="020B0503020204020204" pitchFamily="34" charset="-122"/>
              <a:cs typeface="仿宋_GB2312" panose="02010609030101010101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zh-TW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  <a:sym typeface="+mn-ea"/>
              </a:rPr>
              <a:t>注：</a:t>
            </a:r>
            <a:r>
              <a:rPr lang="zh-TW" altLang="zh-CN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  <a:sym typeface="+mn-ea"/>
              </a:rPr>
              <a:t>面试成绩</a:t>
            </a:r>
            <a:r>
              <a:rPr lang="zh-CN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  <a:sym typeface="+mn-ea"/>
              </a:rPr>
              <a:t>将</a:t>
            </a:r>
            <a:r>
              <a:rPr lang="zh-CN" kern="100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  <a:sym typeface="+mn-ea"/>
              </a:rPr>
              <a:t>通过</a:t>
            </a:r>
            <a:r>
              <a:rPr lang="zh-CN" altLang="zh-TW" kern="100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  <a:sym typeface="+mn-ea"/>
              </a:rPr>
              <a:t>包头市人力资源和社会保障局官网“事业单位公开招聘信息”专栏公布</a:t>
            </a:r>
            <a:r>
              <a:rPr lang="zh-TW" altLang="zh-CN" kern="100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  <a:sym typeface="+mn-ea"/>
              </a:rPr>
              <a:t> </a:t>
            </a:r>
            <a:r>
              <a:rPr lang="zh-CN" altLang="zh-TW" kern="100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  <a:sym typeface="+mn-ea"/>
              </a:rPr>
              <a:t>。</a:t>
            </a:r>
            <a:endParaRPr lang="zh-CN" altLang="zh-TW" kern="100" dirty="0">
              <a:solidFill>
                <a:schemeClr val="tx1"/>
              </a:solidFill>
              <a:effectLst/>
              <a:latin typeface="微软雅黑" panose="020B0503020204020204" pitchFamily="34" charset="-122"/>
              <a:cs typeface="仿宋_GB2312" panose="02010609030101010101" charset="-122"/>
              <a:sym typeface="+mn-ea"/>
            </a:endParaRPr>
          </a:p>
        </p:txBody>
      </p:sp>
      <p:pic>
        <p:nvPicPr>
          <p:cNvPr id="6" name="图片 5"/>
          <p:cNvPicPr>
            <a:picLocks noChangeAspect="true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619250" y="2139950"/>
            <a:ext cx="8235950" cy="391477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4296410" y="2270760"/>
            <a:ext cx="4019550" cy="1181100"/>
          </a:xfrm>
          <a:prstGeom prst="rect">
            <a:avLst/>
          </a:prstGeom>
          <a:solidFill>
            <a:srgbClr val="4670FE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zh-CN" altLang="en-US" sz="3200" b="1" dirty="0">
                <a:solidFill>
                  <a:schemeClr val="bg1"/>
                </a:solidFill>
                <a:latin typeface="+mn-ea"/>
                <a:sym typeface="Arial" panose="02080604020202020204" pitchFamily="34" charset="0"/>
              </a:rPr>
              <a:t>常见问题</a:t>
            </a:r>
            <a:endParaRPr kumimoji="1" lang="zh-CN" altLang="en-US" sz="3200" b="1" dirty="0">
              <a:solidFill>
                <a:schemeClr val="bg1"/>
              </a:solidFill>
              <a:latin typeface="+mn-ea"/>
              <a:sym typeface="Arial" panose="0208060402020202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443865" y="368935"/>
            <a:ext cx="574040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常见问题—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多发问题处理</a:t>
            </a:r>
            <a:r>
              <a:rPr lang="en-US" altLang="zh-CN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步法</a:t>
            </a: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615950" y="1504950"/>
            <a:ext cx="10452735" cy="3969385"/>
            <a:chOff x="970" y="2370"/>
            <a:chExt cx="16461" cy="6251"/>
          </a:xfrm>
        </p:grpSpPr>
        <p:sp>
          <p:nvSpPr>
            <p:cNvPr id="6" name="文本框 5"/>
            <p:cNvSpPr txBox="true"/>
            <p:nvPr/>
          </p:nvSpPr>
          <p:spPr>
            <a:xfrm>
              <a:off x="970" y="2370"/>
              <a:ext cx="16461" cy="625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>
                <a:lnSpc>
                  <a:spcPct val="200000"/>
                </a:lnSpc>
              </a:pPr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在过程中最多的问题就是电脑摄像头问题处理办法五步：</a:t>
              </a: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>
                <a:lnSpc>
                  <a:spcPct val="200000"/>
                </a:lnSpc>
              </a:pPr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第一步：用微信或</a:t>
              </a:r>
              <a:r>
                <a:rPr lang="en-US" altLang="zh-CN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QQ</a:t>
              </a:r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在电脑登陆，视频语音通话看看是否正常。</a:t>
              </a: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>
                <a:lnSpc>
                  <a:spcPct val="200000"/>
                </a:lnSpc>
              </a:pPr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第二步：不要用XP系统、不要用苹果自带的safari。</a:t>
              </a: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>
                <a:lnSpc>
                  <a:spcPct val="200000"/>
                </a:lnSpc>
              </a:pPr>
              <a:r>
                <a:rPr lang="zh-CN" altLang="en-US" u="sng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第三步：用谷歌浏览器，把谷歌浏览器更新到最新版本                    。</a:t>
              </a:r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    </a:t>
              </a: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>
                <a:lnSpc>
                  <a:spcPct val="200000"/>
                </a:lnSpc>
              </a:pPr>
              <a:r>
                <a:rPr lang="zh-CN" altLang="en-US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注：苹果电脑需要在系统偏好设置-安全性与隐私内把摄像头和麦克风权限打开</a:t>
              </a: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>
                <a:lnSpc>
                  <a:spcPct val="200000"/>
                </a:lnSpc>
              </a:pPr>
              <a:r>
                <a:rPr lang="zh-CN" altLang="en-US" u="sng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第四步：如果最新版本谷歌浏览器还不行，可以下载最新版本360极速浏览器                    。</a:t>
              </a:r>
              <a:endParaRPr lang="zh-CN" altLang="en-US" u="sng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>
                <a:lnSpc>
                  <a:spcPct val="200000"/>
                </a:lnSpc>
              </a:pPr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第五步：以上方式均无法进入答题页面，建议考生更换设备。</a:t>
              </a: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pic>
          <p:nvPicPr>
            <p:cNvPr id="8" name="图片 7"/>
            <p:cNvPicPr>
              <a:picLocks noChangeAspect="true"/>
            </p:cNvPicPr>
            <p:nvPr/>
          </p:nvPicPr>
          <p:blipFill>
            <a:blip r:embed="rId1"/>
            <a:srcRect l="2693" t="6225" r="3600" b="18011"/>
            <a:stretch>
              <a:fillRect/>
            </a:stretch>
          </p:blipFill>
          <p:spPr>
            <a:xfrm>
              <a:off x="9895" y="4575"/>
              <a:ext cx="2131" cy="1248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true"/>
            </p:cNvPicPr>
            <p:nvPr/>
          </p:nvPicPr>
          <p:blipFill>
            <a:blip r:embed="rId2"/>
            <a:srcRect l="21573" t="26667" r="21547" b="25084"/>
            <a:stretch>
              <a:fillRect/>
            </a:stretch>
          </p:blipFill>
          <p:spPr>
            <a:xfrm>
              <a:off x="13437" y="6480"/>
              <a:ext cx="2133" cy="100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443865" y="368935"/>
            <a:ext cx="574040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常见问题—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调试设备硬件失败</a:t>
            </a:r>
            <a:r>
              <a:rPr lang="en-US" altLang="zh-CN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Windows</a:t>
            </a: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true"/>
          <p:nvPr/>
        </p:nvSpPr>
        <p:spPr>
          <a:xfrm>
            <a:off x="615950" y="1696720"/>
            <a:ext cx="11680825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如果调试设备失败，或者《启用按钮》没反应时，请按照以下方法进行操作；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.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请更新谷歌或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360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极速浏览器至最新版本，谷歌浏览器官网：</a:t>
            </a:r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hlinkClick r:id="rId1" action="ppaction://hlinkfile"/>
              </a:rPr>
              <a:t>https://www.google.cn/intl/zh-CN/chrome/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hlinkClick r:id="rId1" action="ppaction://hlinkfile"/>
            </a:endParaRPr>
          </a:p>
          <a:p>
            <a:pPr>
              <a:lnSpc>
                <a:spcPct val="150000"/>
              </a:lnSpc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360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极速浏览器官网：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hlinkClick r:id="rId2" action="ppaction://hlinkfile"/>
              </a:rPr>
              <a:t>https://browser.360.cn/ee/mac/index.html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，下载完成安装后，重启电脑进行尝试。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windows电脑，请打开摄像头访问权限，详见：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  <a:hlinkClick r:id="rId3" action="ppaction://hlinkfile"/>
              </a:rPr>
              <a:t>https://jingyan.baidu.com/article/7c6fb428458f1fc1652c90d2.html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  <a:hlinkClick r:id="rId3" action="ppaction://hlinkfile"/>
            </a:endParaRPr>
          </a:p>
          <a:p>
            <a:pPr>
              <a:lnSpc>
                <a:spcPct val="150000"/>
              </a:lnSpc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.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windows电脑，请打开麦克风访问权限，详见：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  <a:hlinkClick r:id="rId3" action="ppaction://hlinkfile"/>
              </a:rPr>
              <a:t>https://jingyan.baidu.com/article/7908e85c663e6dee481ad2db.html</a:t>
            </a:r>
            <a:endParaRPr lang="en-US" altLang="zh-CN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443865" y="368935"/>
            <a:ext cx="574040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常见问题—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调试设备硬件失败未授权</a:t>
            </a: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true"/>
          <p:nvPr/>
        </p:nvSpPr>
        <p:spPr>
          <a:xfrm>
            <a:off x="615950" y="1186815"/>
            <a:ext cx="1084326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电脑系统&lt;摄像头权限&gt;设置说明: 确认电脑操作系统已授权允许浏览器使用摄像头。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苹果电脑权限获取方法：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设置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-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安全性与隐私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-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点击锁按钮以进行更改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-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选中摄像头勾选谷歌浏览器允许授权</a:t>
            </a:r>
            <a:endParaRPr lang="zh-CN" altLang="en-US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615950" y="2367915"/>
            <a:ext cx="10645140" cy="420179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组合 1"/>
          <p:cNvGrpSpPr/>
          <p:nvPr/>
        </p:nvGrpSpPr>
        <p:grpSpPr>
          <a:xfrm>
            <a:off x="615950" y="1266825"/>
            <a:ext cx="11207750" cy="3512820"/>
            <a:chOff x="970" y="1995"/>
            <a:chExt cx="17650" cy="5532"/>
          </a:xfrm>
        </p:grpSpPr>
        <p:pic>
          <p:nvPicPr>
            <p:cNvPr id="7" name="图片 6" descr="dfc418cf4f6c357c57822e02ef9437a"/>
            <p:cNvPicPr>
              <a:picLocks noChangeAspect="true"/>
            </p:cNvPicPr>
            <p:nvPr/>
          </p:nvPicPr>
          <p:blipFill>
            <a:blip r:embed="rId1"/>
            <a:srcRect l="22803" t="14754" r="23096" b="9260"/>
            <a:stretch>
              <a:fillRect/>
            </a:stretch>
          </p:blipFill>
          <p:spPr>
            <a:xfrm>
              <a:off x="970" y="1995"/>
              <a:ext cx="7918" cy="5533"/>
            </a:xfrm>
            <a:prstGeom prst="rect">
              <a:avLst/>
            </a:prstGeom>
          </p:spPr>
        </p:pic>
        <p:pic>
          <p:nvPicPr>
            <p:cNvPr id="8" name="图片 7" descr="企业微信截图_97755e48-e381-4788-a315-b4e2398e52e7"/>
            <p:cNvPicPr>
              <a:picLocks noChangeAspect="true"/>
            </p:cNvPicPr>
            <p:nvPr/>
          </p:nvPicPr>
          <p:blipFill>
            <a:blip r:embed="rId2"/>
            <a:srcRect l="4525" t="4946" r="3743" b="9495"/>
            <a:stretch>
              <a:fillRect/>
            </a:stretch>
          </p:blipFill>
          <p:spPr>
            <a:xfrm>
              <a:off x="9186" y="3097"/>
              <a:ext cx="9434" cy="3330"/>
            </a:xfrm>
            <a:prstGeom prst="rect">
              <a:avLst/>
            </a:prstGeom>
          </p:spPr>
        </p:pic>
        <p:sp>
          <p:nvSpPr>
            <p:cNvPr id="9" name="文本框 8"/>
            <p:cNvSpPr txBox="true"/>
            <p:nvPr/>
          </p:nvSpPr>
          <p:spPr>
            <a:xfrm>
              <a:off x="12322" y="6878"/>
              <a:ext cx="3161" cy="4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14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上图为</a:t>
              </a:r>
              <a:r>
                <a:rPr lang="en-US" altLang="zh-CN" sz="14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:</a:t>
              </a:r>
              <a:r>
                <a:rPr lang="zh-CN" altLang="en-US" sz="14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物理摄像头示例</a:t>
              </a:r>
              <a:endPara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4" name="矩形 3"/>
          <p:cNvSpPr/>
          <p:nvPr/>
        </p:nvSpPr>
        <p:spPr>
          <a:xfrm>
            <a:off x="443865" y="368935"/>
            <a:ext cx="574040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常见问题—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调试设备硬件失败未授权</a:t>
            </a: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" name="组合 2"/>
          <p:cNvGrpSpPr/>
          <p:nvPr/>
        </p:nvGrpSpPr>
        <p:grpSpPr>
          <a:xfrm>
            <a:off x="615950" y="1227455"/>
            <a:ext cx="10805160" cy="4689475"/>
            <a:chOff x="970" y="1933"/>
            <a:chExt cx="17016" cy="7385"/>
          </a:xfrm>
        </p:grpSpPr>
        <p:pic>
          <p:nvPicPr>
            <p:cNvPr id="4" name="图片 3" descr="5bf81125347166289397ba7669695cb3"/>
            <p:cNvPicPr>
              <a:picLocks noChangeAspect="true"/>
            </p:cNvPicPr>
            <p:nvPr/>
          </p:nvPicPr>
          <p:blipFill>
            <a:blip r:embed="rId1"/>
            <a:srcRect l="28706" t="26599" r="32005" b="10812"/>
            <a:stretch>
              <a:fillRect/>
            </a:stretch>
          </p:blipFill>
          <p:spPr>
            <a:xfrm>
              <a:off x="970" y="4006"/>
              <a:ext cx="5776" cy="5313"/>
            </a:xfrm>
            <a:prstGeom prst="rect">
              <a:avLst/>
            </a:prstGeom>
          </p:spPr>
        </p:pic>
        <p:pic>
          <p:nvPicPr>
            <p:cNvPr id="5" name="图片 4" descr="wecom-temp-2efe32ad981ad68226d53061e7195cd8"/>
            <p:cNvPicPr>
              <a:picLocks noChangeAspect="true"/>
            </p:cNvPicPr>
            <p:nvPr/>
          </p:nvPicPr>
          <p:blipFill>
            <a:blip r:embed="rId2"/>
            <a:srcRect l="16064" t="3726" r="12849" b="20516"/>
            <a:stretch>
              <a:fillRect/>
            </a:stretch>
          </p:blipFill>
          <p:spPr>
            <a:xfrm>
              <a:off x="7612" y="4006"/>
              <a:ext cx="10375" cy="4446"/>
            </a:xfrm>
            <a:prstGeom prst="rect">
              <a:avLst/>
            </a:prstGeom>
          </p:spPr>
        </p:pic>
        <p:sp>
          <p:nvSpPr>
            <p:cNvPr id="6" name="文本框 5"/>
            <p:cNvSpPr txBox="true"/>
            <p:nvPr/>
          </p:nvSpPr>
          <p:spPr>
            <a:xfrm>
              <a:off x="970" y="1933"/>
              <a:ext cx="8928" cy="14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>
                <a:lnSpc>
                  <a:spcPct val="150000"/>
                </a:lnSpc>
              </a:pPr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如电脑安装虚拟摄像头，需选择接入电脑自带摄像头。</a:t>
              </a: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如还没有反应，请按以下方法操作：详细操作请看下文</a:t>
              </a: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443865" y="368935"/>
            <a:ext cx="574040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常见问题—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调试设备硬件失败</a:t>
            </a: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true"/>
          <p:nvPr/>
        </p:nvSpPr>
        <p:spPr>
          <a:xfrm>
            <a:off x="615950" y="1471930"/>
            <a:ext cx="9948545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4. 提交答案后,无法正常提交。 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答:只要答案提交,数据就能保存,无需担心,如遇提交进度慢与网络原因无法提交，耐心等待3-5分 钟,即可关闭页面。(操作手册有示意图)；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5. 人脸识别,下一步点不动。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答:刷新再试+更换浏览器,如当出现一次审核未通过情况下,调整光线,避免背光、避免逆光拍照；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6. 电脑屏幕分辨率调整快捷键:Ctrl和+号(放大屏幕显示分辨率)，Ctrl和-号(缩小屏幕显示分辨率)；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7. 作答页面内题目文字大小调整（见下页）:右上方按钮《字号:+和-》；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43865" y="368935"/>
            <a:ext cx="574040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常见问题—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异常处理办法</a:t>
            </a: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true"/>
          <p:nvPr/>
        </p:nvSpPr>
        <p:spPr>
          <a:xfrm>
            <a:off x="7534910" y="1791970"/>
            <a:ext cx="3383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关闭阅读模式，或</a:t>
            </a:r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重新分享屏幕</a:t>
            </a:r>
            <a:endParaRPr lang="zh-CN" altLang="en-US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15950" y="1527175"/>
            <a:ext cx="11254740" cy="4384040"/>
            <a:chOff x="970" y="2405"/>
            <a:chExt cx="17724" cy="6904"/>
          </a:xfrm>
        </p:grpSpPr>
        <p:pic>
          <p:nvPicPr>
            <p:cNvPr id="4" name="图片 3" descr="企业微信截图_16678730746671"/>
            <p:cNvPicPr>
              <a:picLocks noChangeAspect="true"/>
            </p:cNvPicPr>
            <p:nvPr/>
          </p:nvPicPr>
          <p:blipFill>
            <a:blip r:embed="rId1"/>
            <a:srcRect r="9622" b="13708"/>
            <a:stretch>
              <a:fillRect/>
            </a:stretch>
          </p:blipFill>
          <p:spPr>
            <a:xfrm>
              <a:off x="8632" y="2516"/>
              <a:ext cx="10063" cy="5108"/>
            </a:xfrm>
            <a:prstGeom prst="rect">
              <a:avLst/>
            </a:prstGeom>
          </p:spPr>
        </p:pic>
        <p:pic>
          <p:nvPicPr>
            <p:cNvPr id="6" name="图片 5" descr="企业微信截图_16676966592571"/>
            <p:cNvPicPr>
              <a:picLocks noChangeAspect="true"/>
            </p:cNvPicPr>
            <p:nvPr/>
          </p:nvPicPr>
          <p:blipFill>
            <a:blip r:embed="rId2"/>
            <a:srcRect l="4683" r="14637"/>
            <a:stretch>
              <a:fillRect/>
            </a:stretch>
          </p:blipFill>
          <p:spPr>
            <a:xfrm>
              <a:off x="970" y="2405"/>
              <a:ext cx="7425" cy="6904"/>
            </a:xfrm>
            <a:prstGeom prst="rect">
              <a:avLst/>
            </a:prstGeom>
          </p:spPr>
        </p:pic>
      </p:grpSp>
      <p:sp>
        <p:nvSpPr>
          <p:cNvPr id="2" name="矩形 1"/>
          <p:cNvSpPr/>
          <p:nvPr/>
        </p:nvSpPr>
        <p:spPr>
          <a:xfrm>
            <a:off x="443865" y="368935"/>
            <a:ext cx="574040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常见问题—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异常处理办法</a:t>
            </a: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true"/>
          <p:nvPr/>
        </p:nvSpPr>
        <p:spPr>
          <a:xfrm>
            <a:off x="1727200" y="2031779"/>
            <a:ext cx="8904514" cy="1014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6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祝您面试成功！</a:t>
            </a:r>
            <a:endParaRPr kumimoji="0" lang="zh-CN" altLang="en-US" sz="6000" b="1" i="0" u="none" strike="noStrike" kern="1200" cap="none" spc="6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43865" y="368935"/>
            <a:ext cx="574040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考前须知—面试形式说明</a:t>
            </a: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直接连接符 27"/>
          <p:cNvSpPr/>
          <p:nvPr>
            <p:custDataLst>
              <p:tags r:id="rId1"/>
            </p:custDataLst>
          </p:nvPr>
        </p:nvSpPr>
        <p:spPr>
          <a:xfrm>
            <a:off x="2506345" y="4436110"/>
            <a:ext cx="2249805" cy="0"/>
          </a:xfrm>
          <a:prstGeom prst="line">
            <a:avLst/>
          </a:prstGeom>
          <a:ln>
            <a:solidFill>
              <a:srgbClr val="FFFFFF">
                <a:lumMod val="85000"/>
              </a:srgbClr>
            </a:solidFill>
            <a:miter lim="400000"/>
          </a:ln>
        </p:spPr>
        <p:txBody>
          <a:bodyPr anchor="ctr"/>
          <a:p>
            <a:pPr algn="ctr">
              <a:lnSpc>
                <a:spcPct val="120000"/>
              </a:lnSpc>
            </a:pPr>
            <a:endParaRPr dirty="0">
              <a:latin typeface="Arial" panose="02080604020202020204" pitchFamily="34" charset="0"/>
              <a:ea typeface="微软雅黑" panose="020B0503020204020204" pitchFamily="34" charset="-122"/>
              <a:sym typeface="Arial" panose="02080604020202020204" pitchFamily="34" charset="0"/>
            </a:endParaRPr>
          </a:p>
        </p:txBody>
      </p:sp>
      <p:sp>
        <p:nvSpPr>
          <p:cNvPr id="30" name="直接连接符 29"/>
          <p:cNvSpPr/>
          <p:nvPr>
            <p:custDataLst>
              <p:tags r:id="rId2"/>
            </p:custDataLst>
          </p:nvPr>
        </p:nvSpPr>
        <p:spPr>
          <a:xfrm>
            <a:off x="2506345" y="3161030"/>
            <a:ext cx="2249805" cy="0"/>
          </a:xfrm>
          <a:prstGeom prst="line">
            <a:avLst/>
          </a:prstGeom>
          <a:ln>
            <a:solidFill>
              <a:srgbClr val="FFFFFF">
                <a:lumMod val="85000"/>
              </a:srgbClr>
            </a:solidFill>
            <a:miter lim="400000"/>
          </a:ln>
        </p:spPr>
        <p:txBody>
          <a:bodyPr anchor="ctr"/>
          <a:p>
            <a:pPr algn="ctr">
              <a:lnSpc>
                <a:spcPct val="120000"/>
              </a:lnSpc>
            </a:pPr>
            <a:endParaRPr>
              <a:latin typeface="Arial" panose="02080604020202020204" pitchFamily="34" charset="0"/>
              <a:ea typeface="微软雅黑" panose="020B0503020204020204" pitchFamily="34" charset="-122"/>
              <a:sym typeface="Arial" panose="02080604020202020204" pitchFamily="34" charset="0"/>
            </a:endParaRPr>
          </a:p>
        </p:txBody>
      </p:sp>
      <p:sp>
        <p:nvSpPr>
          <p:cNvPr id="2" name="文本框 1"/>
          <p:cNvSpPr txBox="true"/>
          <p:nvPr>
            <p:custDataLst>
              <p:tags r:id="rId3"/>
            </p:custDataLst>
          </p:nvPr>
        </p:nvSpPr>
        <p:spPr>
          <a:xfrm>
            <a:off x="2270125" y="4513580"/>
            <a:ext cx="8048625" cy="450850"/>
          </a:xfrm>
          <a:prstGeom prst="rect">
            <a:avLst/>
          </a:prstGeom>
          <a:noFill/>
        </p:spPr>
        <p:txBody>
          <a:bodyPr wrap="square" lIns="90000" tIns="46800" rIns="90000" bIns="0" rtlCol="0" anchor="b" anchorCtr="false">
            <a:normAutofit/>
          </a:bodyPr>
          <a:p>
            <a:pPr>
              <a:lnSpc>
                <a:spcPct val="120000"/>
              </a:lnSpc>
            </a:pPr>
            <a:r>
              <a:rPr lang="zh-CN" altLang="en-US" sz="2000" b="1" spc="300">
                <a:solidFill>
                  <a:srgbClr val="425EFD"/>
                </a:solidFill>
                <a:sym typeface="Arial" panose="02080604020202020204" pitchFamily="34" charset="0"/>
              </a:rPr>
              <a:t>面试</a:t>
            </a:r>
            <a:r>
              <a:rPr lang="zh-CN" altLang="en-US" sz="2000" b="1" spc="300">
                <a:solidFill>
                  <a:srgbClr val="425EFD"/>
                </a:solidFill>
                <a:latin typeface="Arial" panose="02080604020202020204" pitchFamily="34" charset="0"/>
                <a:ea typeface="微软雅黑" panose="020B0503020204020204" pitchFamily="34" charset="-122"/>
                <a:sym typeface="Arial" panose="02080604020202020204" pitchFamily="34" charset="0"/>
              </a:rPr>
              <a:t>中</a:t>
            </a:r>
            <a:r>
              <a:rPr lang="en-US" altLang="zh-CN" sz="2000" b="1" spc="300">
                <a:solidFill>
                  <a:srgbClr val="425EFD"/>
                </a:solidFill>
                <a:latin typeface="Arial" panose="02080604020202020204" pitchFamily="34" charset="0"/>
                <a:ea typeface="微软雅黑" panose="020B0503020204020204" pitchFamily="34" charset="-122"/>
                <a:sym typeface="Arial" panose="02080604020202020204" pitchFamily="34" charset="0"/>
              </a:rPr>
              <a:t>-</a:t>
            </a:r>
            <a:r>
              <a:rPr lang="zh-CN" altLang="en-US" sz="2000" b="1" spc="300">
                <a:solidFill>
                  <a:srgbClr val="425EFD"/>
                </a:solidFill>
                <a:latin typeface="Arial" panose="02080604020202020204" pitchFamily="34" charset="0"/>
                <a:ea typeface="微软雅黑" panose="020B0503020204020204" pitchFamily="34" charset="-122"/>
                <a:sym typeface="Arial" panose="02080604020202020204" pitchFamily="34" charset="0"/>
              </a:rPr>
              <a:t>考生答题要求</a:t>
            </a:r>
            <a:endParaRPr lang="zh-CN" altLang="en-US" sz="2000" b="1" spc="300">
              <a:solidFill>
                <a:srgbClr val="425EFD"/>
              </a:solidFill>
              <a:latin typeface="Arial" panose="02080604020202020204" pitchFamily="34" charset="0"/>
              <a:ea typeface="微软雅黑" panose="020B0503020204020204" pitchFamily="34" charset="-122"/>
              <a:sym typeface="Arial" panose="02080604020202020204" pitchFamily="34" charset="0"/>
            </a:endParaRPr>
          </a:p>
        </p:txBody>
      </p:sp>
      <p:sp>
        <p:nvSpPr>
          <p:cNvPr id="32" name="文本框 31"/>
          <p:cNvSpPr txBox="true"/>
          <p:nvPr>
            <p:custDataLst>
              <p:tags r:id="rId4"/>
            </p:custDataLst>
          </p:nvPr>
        </p:nvSpPr>
        <p:spPr>
          <a:xfrm>
            <a:off x="2270125" y="4964430"/>
            <a:ext cx="8218805" cy="748030"/>
          </a:xfrm>
          <a:prstGeom prst="rect">
            <a:avLst/>
          </a:prstGeom>
          <a:noFill/>
        </p:spPr>
        <p:txBody>
          <a:bodyPr wrap="square" tIns="0" rtlCol="0">
            <a:noAutofit/>
          </a:bodyPr>
          <a:p>
            <a:pPr>
              <a:lnSpc>
                <a:spcPct val="120000"/>
              </a:lnSpc>
            </a:pPr>
            <a:r>
              <a:rPr lang="zh-CN" altLang="en-US" sz="1400" spc="150">
                <a:sym typeface="Arial" panose="02080604020202020204" pitchFamily="34" charset="0"/>
              </a:rPr>
              <a:t>本次面试试卷为国家通用语言文字，通过口述形式进行作答，考生思考和答题时间共10分钟。</a:t>
            </a:r>
            <a:endParaRPr lang="zh-CN" altLang="en-US" sz="1400" spc="150">
              <a:sym typeface="Arial" panose="02080604020202020204" pitchFamily="34" charset="0"/>
            </a:endParaRPr>
          </a:p>
        </p:txBody>
      </p:sp>
      <p:sp>
        <p:nvSpPr>
          <p:cNvPr id="29" name="文本框 28"/>
          <p:cNvSpPr txBox="true"/>
          <p:nvPr>
            <p:custDataLst>
              <p:tags r:id="rId5"/>
            </p:custDataLst>
          </p:nvPr>
        </p:nvSpPr>
        <p:spPr>
          <a:xfrm>
            <a:off x="2270125" y="3233420"/>
            <a:ext cx="8116570" cy="450850"/>
          </a:xfrm>
          <a:prstGeom prst="rect">
            <a:avLst/>
          </a:prstGeom>
          <a:noFill/>
        </p:spPr>
        <p:txBody>
          <a:bodyPr wrap="square" lIns="90000" tIns="46800" rIns="90000" bIns="0" rtlCol="0" anchor="b" anchorCtr="false">
            <a:normAutofit/>
          </a:bodyPr>
          <a:p>
            <a:pPr>
              <a:lnSpc>
                <a:spcPct val="120000"/>
              </a:lnSpc>
            </a:pPr>
            <a:r>
              <a:rPr lang="zh-CN" altLang="en-US" sz="2000" b="1" spc="300">
                <a:solidFill>
                  <a:srgbClr val="425EFD"/>
                </a:solidFill>
                <a:sym typeface="Arial" panose="02080604020202020204" pitchFamily="34" charset="0"/>
              </a:rPr>
              <a:t>面试</a:t>
            </a:r>
            <a:r>
              <a:rPr lang="zh-CN" altLang="en-US" sz="2000" b="1" spc="300">
                <a:solidFill>
                  <a:srgbClr val="425EF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80604020202020204" pitchFamily="34" charset="0"/>
              </a:rPr>
              <a:t>中</a:t>
            </a:r>
            <a:r>
              <a:rPr lang="en-US" altLang="zh-CN" sz="2000" b="1" spc="300">
                <a:solidFill>
                  <a:srgbClr val="425EF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80604020202020204" pitchFamily="34" charset="0"/>
              </a:rPr>
              <a:t>-</a:t>
            </a:r>
            <a:r>
              <a:rPr lang="zh-CN" altLang="en-US" sz="2000" b="1" spc="300">
                <a:solidFill>
                  <a:srgbClr val="425EF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80604020202020204" pitchFamily="34" charset="0"/>
              </a:rPr>
              <a:t>考生答题时长</a:t>
            </a:r>
            <a:endParaRPr lang="zh-CN" altLang="en-US" sz="2000" b="1" spc="300">
              <a:solidFill>
                <a:srgbClr val="425EFD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80604020202020204" pitchFamily="34" charset="0"/>
            </a:endParaRPr>
          </a:p>
        </p:txBody>
      </p:sp>
      <p:sp>
        <p:nvSpPr>
          <p:cNvPr id="35" name="文本框 34"/>
          <p:cNvSpPr txBox="true"/>
          <p:nvPr>
            <p:custDataLst>
              <p:tags r:id="rId6"/>
            </p:custDataLst>
          </p:nvPr>
        </p:nvSpPr>
        <p:spPr>
          <a:xfrm>
            <a:off x="2270125" y="3744595"/>
            <a:ext cx="8098790" cy="614680"/>
          </a:xfrm>
          <a:prstGeom prst="rect">
            <a:avLst/>
          </a:prstGeom>
          <a:noFill/>
        </p:spPr>
        <p:txBody>
          <a:bodyPr wrap="square" tIns="0" rtlCol="0">
            <a:noAutofit/>
          </a:bodyPr>
          <a:p>
            <a:pPr>
              <a:lnSpc>
                <a:spcPct val="120000"/>
              </a:lnSpc>
            </a:pPr>
            <a:r>
              <a:rPr lang="zh-CN" altLang="en-US" sz="1400" spc="150">
                <a:latin typeface="Arial" panose="02080604020202020204" pitchFamily="34" charset="0"/>
                <a:ea typeface="微软雅黑" panose="020B0503020204020204" pitchFamily="34" charset="-122"/>
                <a:sym typeface="Arial" panose="02080604020202020204" pitchFamily="34" charset="0"/>
              </a:rPr>
              <a:t>面试时长10分钟。</a:t>
            </a:r>
            <a:endParaRPr lang="zh-CN" altLang="en-US" sz="1400" spc="150">
              <a:latin typeface="Arial" panose="02080604020202020204" pitchFamily="34" charset="0"/>
              <a:ea typeface="微软雅黑" panose="020B0503020204020204" pitchFamily="34" charset="-122"/>
              <a:sym typeface="Arial" panose="02080604020202020204" pitchFamily="34" charset="0"/>
            </a:endParaRPr>
          </a:p>
        </p:txBody>
      </p:sp>
      <p:sp>
        <p:nvSpPr>
          <p:cNvPr id="36" name="文本框 35"/>
          <p:cNvSpPr txBox="true"/>
          <p:nvPr>
            <p:custDataLst>
              <p:tags r:id="rId7"/>
            </p:custDataLst>
          </p:nvPr>
        </p:nvSpPr>
        <p:spPr>
          <a:xfrm>
            <a:off x="2261235" y="1952625"/>
            <a:ext cx="8133715" cy="450850"/>
          </a:xfrm>
          <a:prstGeom prst="rect">
            <a:avLst/>
          </a:prstGeom>
          <a:noFill/>
        </p:spPr>
        <p:txBody>
          <a:bodyPr wrap="square" lIns="90000" tIns="46800" rIns="90000" bIns="0" rtlCol="0" anchor="b" anchorCtr="false">
            <a:normAutofit/>
          </a:bodyPr>
          <a:p>
            <a:pPr>
              <a:lnSpc>
                <a:spcPct val="120000"/>
              </a:lnSpc>
            </a:pPr>
            <a:r>
              <a:rPr lang="zh-CN" altLang="en-US" sz="2000" b="1" spc="300">
                <a:solidFill>
                  <a:srgbClr val="425EFD"/>
                </a:solidFill>
                <a:latin typeface="Arial" panose="02080604020202020204" pitchFamily="34" charset="0"/>
                <a:ea typeface="微软雅黑" panose="020B0503020204020204" pitchFamily="34" charset="-122"/>
                <a:sym typeface="Arial" panose="02080604020202020204" pitchFamily="34" charset="0"/>
              </a:rPr>
              <a:t>面试前</a:t>
            </a:r>
            <a:r>
              <a:rPr lang="en-US" altLang="zh-CN" sz="2000" b="1" spc="300">
                <a:solidFill>
                  <a:srgbClr val="425EFD"/>
                </a:solidFill>
                <a:latin typeface="Arial" panose="02080604020202020204" pitchFamily="34" charset="0"/>
                <a:ea typeface="微软雅黑" panose="020B0503020204020204" pitchFamily="34" charset="-122"/>
                <a:sym typeface="Arial" panose="02080604020202020204" pitchFamily="34" charset="0"/>
              </a:rPr>
              <a:t>-</a:t>
            </a:r>
            <a:r>
              <a:rPr lang="zh-CN" altLang="en-US" sz="2000" b="1" spc="300">
                <a:solidFill>
                  <a:srgbClr val="425EFD"/>
                </a:solidFill>
                <a:latin typeface="Arial" panose="02080604020202020204" pitchFamily="34" charset="0"/>
                <a:ea typeface="微软雅黑" panose="020B0503020204020204" pitchFamily="34" charset="-122"/>
                <a:sym typeface="Arial" panose="02080604020202020204" pitchFamily="34" charset="0"/>
              </a:rPr>
              <a:t>考生登录方式</a:t>
            </a:r>
            <a:endParaRPr lang="zh-CN" altLang="en-US" sz="2000" b="1" spc="300">
              <a:solidFill>
                <a:srgbClr val="425EFD"/>
              </a:solidFill>
              <a:latin typeface="Arial" panose="02080604020202020204" pitchFamily="34" charset="0"/>
              <a:ea typeface="微软雅黑" panose="020B0503020204020204" pitchFamily="34" charset="-122"/>
              <a:sym typeface="Arial" panose="02080604020202020204" pitchFamily="34" charset="0"/>
            </a:endParaRPr>
          </a:p>
        </p:txBody>
      </p:sp>
      <p:sp>
        <p:nvSpPr>
          <p:cNvPr id="43" name="文本框 42"/>
          <p:cNvSpPr txBox="true"/>
          <p:nvPr>
            <p:custDataLst>
              <p:tags r:id="rId8"/>
            </p:custDataLst>
          </p:nvPr>
        </p:nvSpPr>
        <p:spPr>
          <a:xfrm>
            <a:off x="2270125" y="2464435"/>
            <a:ext cx="8134350" cy="614680"/>
          </a:xfrm>
          <a:prstGeom prst="rect">
            <a:avLst/>
          </a:prstGeom>
          <a:noFill/>
        </p:spPr>
        <p:txBody>
          <a:bodyPr wrap="square" tIns="0" rtlCol="0">
            <a:normAutofit/>
          </a:bodyPr>
          <a:p>
            <a:pPr>
              <a:lnSpc>
                <a:spcPct val="120000"/>
              </a:lnSpc>
            </a:pPr>
            <a:r>
              <a:rPr lang="zh-CN" altLang="en-US" sz="1400" spc="150">
                <a:latin typeface="Arial" panose="02080604020202020204" pitchFamily="34" charset="0"/>
                <a:ea typeface="微软雅黑" panose="020B0503020204020204" pitchFamily="34" charset="-122"/>
                <a:sym typeface="Arial" panose="02080604020202020204" pitchFamily="34" charset="0"/>
              </a:rPr>
              <a:t>考生通过电脑端登录线上面试系统并录制答题视频，手机端作为副机位辅助录像。</a:t>
            </a:r>
            <a:endParaRPr lang="zh-CN" altLang="en-US" sz="1400" spc="150">
              <a:latin typeface="Arial" panose="02080604020202020204" pitchFamily="34" charset="0"/>
              <a:ea typeface="微软雅黑" panose="020B0503020204020204" pitchFamily="34" charset="-122"/>
              <a:sym typeface="Arial" panose="02080604020202020204" pitchFamily="34" charset="0"/>
            </a:endParaRPr>
          </a:p>
        </p:txBody>
      </p:sp>
      <p:sp>
        <p:nvSpPr>
          <p:cNvPr id="5" name="文本框 4"/>
          <p:cNvSpPr txBox="true"/>
          <p:nvPr/>
        </p:nvSpPr>
        <p:spPr>
          <a:xfrm>
            <a:off x="3494405" y="1276985"/>
            <a:ext cx="52025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400" b="1">
                <a:solidFill>
                  <a:srgbClr val="425EFD"/>
                </a:solidFill>
                <a:sym typeface="+mn-ea"/>
              </a:rPr>
              <a:t>本次线上面试采用结构化方式</a:t>
            </a:r>
            <a:endParaRPr lang="zh-CN" altLang="en-US" sz="2400" b="1">
              <a:solidFill>
                <a:srgbClr val="425EFD"/>
              </a:solidFill>
              <a:sym typeface="+mn-e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4296410" y="2270760"/>
            <a:ext cx="4019550" cy="1181100"/>
          </a:xfrm>
          <a:prstGeom prst="rect">
            <a:avLst/>
          </a:prstGeom>
          <a:solidFill>
            <a:srgbClr val="4670FE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zh-CN" altLang="en-US" sz="3200" b="1" dirty="0">
                <a:solidFill>
                  <a:schemeClr val="bg1"/>
                </a:solidFill>
                <a:latin typeface="+mn-ea"/>
                <a:sym typeface="Arial" panose="02080604020202020204" pitchFamily="34" charset="0"/>
              </a:rPr>
              <a:t>面试前准备</a:t>
            </a:r>
            <a:endParaRPr kumimoji="1" lang="zh-CN" altLang="en-US" sz="3200" b="1" dirty="0">
              <a:solidFill>
                <a:schemeClr val="bg1"/>
              </a:solidFill>
              <a:latin typeface="+mn-ea"/>
              <a:sym typeface="Arial" panose="0208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true"/>
          <p:nvPr/>
        </p:nvSpPr>
        <p:spPr>
          <a:xfrm>
            <a:off x="167640" y="720725"/>
            <a:ext cx="11856720" cy="58464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266700" algn="just">
              <a:lnSpc>
                <a:spcPct val="200000"/>
              </a:lnSpc>
            </a:pPr>
            <a:r>
              <a:rPr lang="zh-CN" altLang="en-US" sz="1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1、面试设备要求：</a:t>
            </a:r>
            <a:r>
              <a:rPr lang="zh-CN" altLang="en-US" sz="1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市面主流配置的PC电脑（windows10及以上、Mac不限），运行内存不少于4G、带摄像头（手机和平板电脑不可用）。</a:t>
            </a:r>
            <a:endParaRPr lang="en-US" altLang="zh-CN" sz="17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66700" algn="just">
              <a:lnSpc>
                <a:spcPct val="200000"/>
              </a:lnSpc>
            </a:pPr>
            <a:r>
              <a:rPr lang="en-US" altLang="zh-CN" sz="1700" b="1" dirty="0">
                <a:latin typeface="微软雅黑" panose="020B0503020204020204" pitchFamily="34" charset="-122"/>
              </a:rPr>
              <a:t>2</a:t>
            </a:r>
            <a:r>
              <a:rPr lang="zh-CN" altLang="en-US" sz="1700" b="1" dirty="0">
                <a:latin typeface="微软雅黑" panose="020B0503020204020204" pitchFamily="34" charset="-122"/>
              </a:rPr>
              <a:t>、智能手机终端</a:t>
            </a:r>
            <a:r>
              <a:rPr lang="zh-CN" altLang="en-US" sz="1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zh-CN" altLang="en-US" sz="1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带有前置摄像头的智能手机，桌面手机支架或其他支撑物品。</a:t>
            </a:r>
            <a:endParaRPr lang="zh-CN" altLang="en-US" sz="17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66700" algn="l">
              <a:lnSpc>
                <a:spcPct val="200000"/>
              </a:lnSpc>
            </a:pPr>
            <a:r>
              <a:rPr lang="en-US" altLang="zh-CN" sz="1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1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、浏 览 器 要 求：</a:t>
            </a:r>
            <a:r>
              <a:rPr lang="zh-CN" altLang="en-US" sz="1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提前下载好谷歌浏览器的最新版、360极速浏览器的最新版。优先使用谷歌浏览器。</a:t>
            </a:r>
            <a:br>
              <a:rPr lang="zh-CN" altLang="en-US" sz="1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</a:br>
            <a:r>
              <a:rPr lang="en-US" altLang="zh-CN" sz="1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</a:t>
            </a:r>
            <a:r>
              <a:rPr lang="zh-CN" altLang="en-US" sz="1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谷歌浏览器下载地址：https://www.google.cn/intl/zh-CN/chrome/</a:t>
            </a:r>
            <a:br>
              <a:rPr lang="zh-CN" altLang="en-US" sz="1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</a:br>
            <a:r>
              <a:rPr lang="en-US" altLang="zh-CN" sz="1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360</a:t>
            </a:r>
            <a:r>
              <a:rPr lang="zh-CN" altLang="en-US" sz="1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极速浏览器下载地址：http://browser.360.cn/ee/</a:t>
            </a:r>
            <a:br>
              <a:rPr lang="en-US" altLang="zh-CN" sz="1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</a:br>
            <a:r>
              <a:rPr lang="en-US" altLang="zh-CN" sz="1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zh-CN" altLang="en-US" sz="1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、网络带宽要求：</a:t>
            </a:r>
            <a:r>
              <a:rPr lang="zh-CN" altLang="en-US" sz="1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实际上行带宽2兆以上-2M(即2Mb/s)。</a:t>
            </a:r>
            <a:endParaRPr lang="zh-CN" altLang="en-US" sz="17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66700" algn="just">
              <a:lnSpc>
                <a:spcPct val="200000"/>
              </a:lnSpc>
            </a:pPr>
            <a:r>
              <a:rPr lang="en-US" altLang="zh-CN" sz="1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</a:t>
            </a:r>
            <a:r>
              <a:rPr lang="zh-CN" altLang="en-US" sz="1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、电 脑 摄 像 头：</a:t>
            </a:r>
            <a:r>
              <a:rPr lang="zh-CN" altLang="en-US" sz="1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请确认电脑摄像头处在能够正常使用状态下,例如:QQ/微信/钉钉等视频聊天可以正常使用。 </a:t>
            </a:r>
            <a:endParaRPr lang="zh-CN" altLang="en-US" sz="17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66700" algn="just">
              <a:lnSpc>
                <a:spcPct val="200000"/>
              </a:lnSpc>
            </a:pPr>
            <a:r>
              <a:rPr lang="en-US" altLang="zh-CN" sz="1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</a:t>
            </a:r>
            <a:r>
              <a:rPr lang="zh-CN" altLang="en-US" sz="1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、电 脑 麦 克 风：</a:t>
            </a:r>
            <a:r>
              <a:rPr lang="zh-CN" altLang="en-US" sz="1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请确认电脑麦克风在正常使用状态下，可进行语音、视频通话。</a:t>
            </a:r>
            <a:endParaRPr lang="zh-CN" altLang="en-US" sz="17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66700" algn="just">
              <a:lnSpc>
                <a:spcPct val="200000"/>
              </a:lnSpc>
            </a:pPr>
            <a:r>
              <a:rPr lang="zh-CN" altLang="en-US" sz="1700" b="1" dirty="0">
                <a:latin typeface="微软雅黑" panose="020B0503020204020204" pitchFamily="34" charset="-122"/>
              </a:rPr>
              <a:t>7、其他备用物品</a:t>
            </a:r>
            <a:r>
              <a:rPr lang="zh-CN" altLang="en-US" sz="1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zh-CN" altLang="en-US" sz="1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电脑内存放一张身份证（护照/居住证等有效证件）照片，以备面试前公安系统识别不通过时监考老师人工核查身份。</a:t>
            </a:r>
            <a:r>
              <a:rPr lang="en-US" altLang="zh-CN" sz="1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1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张空白草稿纸和</a:t>
            </a:r>
            <a:r>
              <a:rPr lang="en-US" altLang="zh-CN" sz="1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1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支黑色签字笔。</a:t>
            </a:r>
            <a:endParaRPr lang="zh-CN" altLang="en-US" sz="17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43865" y="202565"/>
            <a:ext cx="574040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考前须知—考前准备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88888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388620" y="3069590"/>
            <a:ext cx="570230" cy="483870"/>
          </a:xfrm>
          <a:prstGeom prst="rect">
            <a:avLst/>
          </a:prstGeom>
        </p:spPr>
      </p:pic>
      <p:pic>
        <p:nvPicPr>
          <p:cNvPr id="3" name="图片 2" descr="99999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443865" y="3562350"/>
            <a:ext cx="514985" cy="49593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true"/>
          <p:nvPr/>
        </p:nvSpPr>
        <p:spPr>
          <a:xfrm>
            <a:off x="167640" y="887095"/>
            <a:ext cx="11856720" cy="58464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266700" algn="just">
              <a:lnSpc>
                <a:spcPct val="200000"/>
              </a:lnSpc>
            </a:pPr>
            <a:r>
              <a:rPr lang="zh-CN" altLang="en-US" sz="1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1、</a:t>
            </a:r>
            <a:r>
              <a:rPr lang="zh-CN" altLang="en-US" sz="1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考生应严格按照面试通知的时间提前</a:t>
            </a:r>
            <a:r>
              <a:rPr lang="en-US" altLang="zh-CN" sz="1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40</a:t>
            </a:r>
            <a:r>
              <a:rPr lang="zh-CN" altLang="en-US" sz="1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分钟进入系统，进行设备及网络调试及人脸公安身份核验，因未能及时进行设备及网络调试影响面试的，责任由考生自行承担。</a:t>
            </a:r>
            <a:endParaRPr lang="en-US" altLang="zh-CN" sz="17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66700" algn="just">
              <a:lnSpc>
                <a:spcPct val="200000"/>
              </a:lnSpc>
            </a:pPr>
            <a:r>
              <a:rPr lang="en-US" altLang="zh-CN" sz="1700" b="1" dirty="0">
                <a:latin typeface="微软雅黑" panose="020B0503020204020204" pitchFamily="34" charset="-122"/>
              </a:rPr>
              <a:t>2</a:t>
            </a:r>
            <a:r>
              <a:rPr lang="zh-CN" altLang="en-US" sz="1700" b="1" dirty="0">
                <a:latin typeface="微软雅黑" panose="020B0503020204020204" pitchFamily="34" charset="-122"/>
              </a:rPr>
              <a:t>、</a:t>
            </a:r>
            <a:r>
              <a:rPr lang="zh-CN" altLang="en-US" sz="1700" dirty="0">
                <a:latin typeface="微软雅黑" panose="020B0503020204020204" pitchFamily="34" charset="-122"/>
              </a:rPr>
              <a:t>未参加模拟测试、因个人设备、网络等问题影响正式面试录制或无法参加正式测试录制的考生，责任由考生</a:t>
            </a:r>
            <a:r>
              <a:rPr lang="zh-CN" altLang="en-US" sz="1700" dirty="0"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自行承担</a:t>
            </a:r>
            <a:r>
              <a:rPr lang="zh-CN" altLang="en-US" sz="1700" dirty="0">
                <a:latin typeface="微软雅黑" panose="020B0503020204020204" pitchFamily="34" charset="-122"/>
              </a:rPr>
              <a:t>。</a:t>
            </a:r>
            <a:endParaRPr lang="zh-CN" altLang="en-US" sz="1700" dirty="0">
              <a:latin typeface="微软雅黑" panose="020B0503020204020204" pitchFamily="34" charset="-122"/>
            </a:endParaRPr>
          </a:p>
          <a:p>
            <a:pPr marL="266700" algn="l">
              <a:lnSpc>
                <a:spcPct val="200000"/>
              </a:lnSpc>
            </a:pPr>
            <a:r>
              <a:rPr lang="en-US" altLang="zh-CN" sz="1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1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en-US" sz="1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考生进入面试系统后，不得以任何方式透露本人的姓名、考号、毕业院校、身份、经历等个人信息，否则按违规违纪处理。</a:t>
            </a:r>
            <a:br>
              <a:rPr lang="en-US" altLang="zh-CN" sz="1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</a:br>
            <a:r>
              <a:rPr lang="en-US" altLang="zh-CN" sz="1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zh-CN" altLang="en-US" sz="1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en-US" sz="1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在面试环节中，为确保流程顺利进行，考生需事先确认设备电量充足且网络连接稳定。此外，考生应在正式面试前，关闭电脑上所有非面试相关的应用程序，包括但不限于聊天软件、多媒体播放程序、其他网页浏览器等，以维护测试界面的纯净与流畅。若因考生未遵循此规定，导致测试过程中出现弹窗、卡顿等影响测试进程或被系统误判为违纪的情况，相关责任由考生自行承担。</a:t>
            </a:r>
            <a:endParaRPr lang="zh-CN" altLang="en-US" sz="17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66700" algn="just">
              <a:lnSpc>
                <a:spcPct val="200000"/>
              </a:lnSpc>
            </a:pPr>
            <a:r>
              <a:rPr lang="en-US" altLang="zh-CN" sz="1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</a:t>
            </a:r>
            <a:r>
              <a:rPr lang="zh-CN" altLang="en-US" sz="1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en-US" sz="1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为不影响声音收录，测试视频录制时请禁止使用耳机，并关闭手机蓝牙；手机请勿放置在电脑等其他电子产品旁边。 </a:t>
            </a:r>
            <a:endParaRPr lang="zh-CN" altLang="en-US" sz="17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66700" algn="just">
              <a:lnSpc>
                <a:spcPct val="200000"/>
              </a:lnSpc>
            </a:pPr>
            <a:endParaRPr lang="zh-CN" altLang="en-US" sz="17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43865" y="368935"/>
            <a:ext cx="574040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考生须知</a:t>
            </a: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true"/>
          <p:nvPr/>
        </p:nvSpPr>
        <p:spPr>
          <a:xfrm>
            <a:off x="167640" y="887095"/>
            <a:ext cx="11856720" cy="60928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266700" algn="just">
              <a:lnSpc>
                <a:spcPts val="3000"/>
              </a:lnSpc>
            </a:pPr>
            <a:r>
              <a:rPr lang="zh-CN" altLang="en-US" sz="1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sz="1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</a:t>
            </a:r>
            <a:r>
              <a:rPr lang="zh-CN" altLang="en-US" sz="1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en-US" sz="1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面试过程中设置了切屏限制，考生若切屏超过</a:t>
            </a:r>
            <a:r>
              <a:rPr lang="zh-CN" altLang="en-US" sz="1700" b="1" u="sng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1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次（单次切屏时间超过3秒记一次切屏），将无法再进入面试，请面试前务必关闭无关网站和软件。</a:t>
            </a:r>
            <a:endParaRPr lang="zh-CN" altLang="en-US" sz="17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66700" algn="just">
              <a:lnSpc>
                <a:spcPct val="200000"/>
              </a:lnSpc>
            </a:pPr>
            <a:r>
              <a:rPr lang="zh-CN" altLang="en-US" sz="1700" b="1" dirty="0">
                <a:latin typeface="微软雅黑" panose="020B0503020204020204" pitchFamily="34" charset="-122"/>
              </a:rPr>
              <a:t>7、</a:t>
            </a:r>
            <a:r>
              <a:rPr lang="zh-CN" altLang="en-US" sz="1700" dirty="0">
                <a:latin typeface="微软雅黑" panose="020B0503020204020204" pitchFamily="34" charset="-122"/>
              </a:rPr>
              <a:t>面试系统后台实时监控，全程电脑桌面录屏、电脑pc摄像头录像，手机副摄像头录像，请注意自己的仪容仪表和行为举止。在面试期间禁止对页面内容进行拍照、截屏或录屏，因此导致系统卡顿、退出、判为违纪的，所造成的后果由考生自行承担。</a:t>
            </a:r>
            <a:endParaRPr lang="zh-CN" altLang="en-US" sz="1700" dirty="0">
              <a:latin typeface="微软雅黑" panose="020B0503020204020204" pitchFamily="34" charset="-122"/>
            </a:endParaRPr>
          </a:p>
          <a:p>
            <a:pPr marL="266700" algn="just">
              <a:lnSpc>
                <a:spcPct val="200000"/>
              </a:lnSpc>
            </a:pPr>
            <a:r>
              <a:rPr lang="en-US" altLang="zh-CN" sz="1700" b="1" dirty="0">
                <a:latin typeface="微软雅黑" panose="020B0503020204020204" pitchFamily="34" charset="-122"/>
                <a:sym typeface="+mn-ea"/>
              </a:rPr>
              <a:t>8</a:t>
            </a:r>
            <a:r>
              <a:rPr lang="zh-CN" altLang="en-US" sz="1700" b="1" dirty="0">
                <a:latin typeface="微软雅黑" panose="020B0503020204020204" pitchFamily="34" charset="-122"/>
                <a:sym typeface="+mn-ea"/>
              </a:rPr>
              <a:t>、</a:t>
            </a:r>
            <a:r>
              <a:rPr lang="zh-CN" altLang="en-US" sz="1700" dirty="0">
                <a:latin typeface="微软雅黑" panose="020B0503020204020204" pitchFamily="34" charset="-122"/>
                <a:sym typeface="+mn-ea"/>
              </a:rPr>
              <a:t>考生不得穿有纽扣的衣服（建议穿白色或者其他浅色的T恤），手机副机位视角要露出双手，</a:t>
            </a:r>
            <a:r>
              <a:rPr lang="zh-CN" altLang="en-US" sz="1700" b="1" dirty="0">
                <a:latin typeface="微软雅黑" panose="020B0503020204020204" pitchFamily="34" charset="-122"/>
                <a:sym typeface="+mn-ea"/>
              </a:rPr>
              <a:t>开考前</a:t>
            </a:r>
            <a:r>
              <a:rPr lang="zh-CN" altLang="en-US" sz="1700" dirty="0">
                <a:latin typeface="微软雅黑" panose="020B0503020204020204" pitchFamily="34" charset="-122"/>
                <a:sym typeface="+mn-ea"/>
              </a:rPr>
              <a:t>请在电脑摄像头下将草稿纸正反面进行展示，开考后直接思考并口语作答，</a:t>
            </a:r>
            <a:r>
              <a:rPr lang="zh-CN" altLang="en-US" sz="1700" dirty="0">
                <a:solidFill>
                  <a:srgbClr val="FF0000"/>
                </a:solidFill>
                <a:latin typeface="微软雅黑" panose="020B0503020204020204" pitchFamily="34" charset="-122"/>
                <a:sym typeface="+mn-ea"/>
              </a:rPr>
              <a:t>不需要在文本框输入答题提纲</a:t>
            </a:r>
            <a:r>
              <a:rPr lang="zh-CN" altLang="en-US" sz="1700" dirty="0">
                <a:latin typeface="微软雅黑" panose="020B0503020204020204" pitchFamily="34" charset="-122"/>
                <a:sym typeface="+mn-ea"/>
              </a:rPr>
              <a:t>。</a:t>
            </a:r>
            <a:endParaRPr lang="zh-CN" altLang="en-US" sz="1700" dirty="0">
              <a:latin typeface="微软雅黑" panose="020B0503020204020204" pitchFamily="34" charset="-122"/>
              <a:sym typeface="+mn-ea"/>
            </a:endParaRPr>
          </a:p>
          <a:p>
            <a:pPr marL="266700" algn="just">
              <a:lnSpc>
                <a:spcPct val="200000"/>
              </a:lnSpc>
            </a:pPr>
            <a:r>
              <a:rPr lang="en-US" altLang="zh-CN" sz="1700" b="1" dirty="0">
                <a:latin typeface="微软雅黑" panose="020B0503020204020204" pitchFamily="34" charset="-122"/>
                <a:sym typeface="+mn-ea"/>
              </a:rPr>
              <a:t>9</a:t>
            </a:r>
            <a:r>
              <a:rPr lang="zh-CN" altLang="en-US" sz="1700" b="1" dirty="0">
                <a:latin typeface="微软雅黑" panose="020B0503020204020204" pitchFamily="34" charset="-122"/>
                <a:sym typeface="+mn-ea"/>
              </a:rPr>
              <a:t>、</a:t>
            </a:r>
            <a:r>
              <a:rPr lang="zh-CN" altLang="en-US" sz="1700" b="1" u="sng" dirty="0">
                <a:latin typeface="微软雅黑" panose="020B0503020204020204" pitchFamily="34" charset="-122"/>
                <a:sym typeface="+mn-ea"/>
              </a:rPr>
              <a:t>正式面试仅允许作答1次</a:t>
            </a:r>
            <a:r>
              <a:rPr lang="zh-CN" altLang="en-US" sz="1700" dirty="0">
                <a:latin typeface="微软雅黑" panose="020B0503020204020204" pitchFamily="34" charset="-122"/>
                <a:sym typeface="+mn-ea"/>
              </a:rPr>
              <a:t>，一旦作答完成将不能再返回修改，面试时间包含读题与思考时间、口语作答时间。答题限制时间到，系统将强制结束面试，请务必在倒计时结束前完成答题。</a:t>
            </a:r>
            <a:endParaRPr lang="zh-CN" altLang="en-US" sz="1700" dirty="0">
              <a:latin typeface="微软雅黑" panose="020B0503020204020204" pitchFamily="34" charset="-122"/>
              <a:sym typeface="+mn-ea"/>
            </a:endParaRPr>
          </a:p>
          <a:p>
            <a:pPr marL="266700" algn="just">
              <a:lnSpc>
                <a:spcPct val="200000"/>
              </a:lnSpc>
            </a:pPr>
            <a:r>
              <a:rPr lang="en-US" altLang="zh-CN" sz="1700" b="1" dirty="0">
                <a:latin typeface="微软雅黑" panose="020B0503020204020204" pitchFamily="34" charset="-122"/>
                <a:sym typeface="+mn-ea"/>
              </a:rPr>
              <a:t>10</a:t>
            </a:r>
            <a:r>
              <a:rPr lang="zh-CN" altLang="en-US" sz="1700" b="1" dirty="0">
                <a:latin typeface="微软雅黑" panose="020B0503020204020204" pitchFamily="34" charset="-122"/>
                <a:sym typeface="+mn-ea"/>
              </a:rPr>
              <a:t>、</a:t>
            </a:r>
            <a:r>
              <a:rPr lang="zh-CN" altLang="en-US" sz="1700" dirty="0">
                <a:latin typeface="微软雅黑" panose="020B0503020204020204" pitchFamily="34" charset="-122"/>
                <a:sym typeface="+mn-ea"/>
              </a:rPr>
              <a:t>面试过程中，因设备硬件故障、系统更新、断电断网等问题导致面试无法正常进行的，面试时间不做延长。若因此导致作答数据无法正常提交，考生应在面试结束后30分钟内联系技术服务热线4008703077，否则由考生自行承担责任。</a:t>
            </a:r>
            <a:endParaRPr lang="zh-CN" altLang="en-US" sz="1700" dirty="0">
              <a:latin typeface="微软雅黑" panose="020B0503020204020204" pitchFamily="34" charset="-122"/>
              <a:sym typeface="+mn-ea"/>
            </a:endParaRPr>
          </a:p>
          <a:p>
            <a:pPr marL="266700" algn="just">
              <a:lnSpc>
                <a:spcPct val="200000"/>
              </a:lnSpc>
            </a:pPr>
            <a:endParaRPr lang="zh-CN" altLang="en-US" sz="1700" dirty="0">
              <a:latin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43865" y="368935"/>
            <a:ext cx="574040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考生须知</a:t>
            </a: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4296410" y="2270760"/>
            <a:ext cx="4019550" cy="1181100"/>
          </a:xfrm>
          <a:prstGeom prst="rect">
            <a:avLst/>
          </a:prstGeom>
          <a:solidFill>
            <a:srgbClr val="4670FE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zh-CN" altLang="en-US" sz="3200" b="1" dirty="0">
                <a:solidFill>
                  <a:schemeClr val="bg1"/>
                </a:solidFill>
                <a:latin typeface="+mn-ea"/>
                <a:sym typeface="Arial" panose="02080604020202020204" pitchFamily="34" charset="0"/>
              </a:rPr>
              <a:t>面试流程</a:t>
            </a:r>
            <a:endParaRPr kumimoji="1" lang="zh-CN" altLang="en-US" sz="3200" b="1" dirty="0">
              <a:solidFill>
                <a:schemeClr val="bg1"/>
              </a:solidFill>
              <a:latin typeface="+mn-ea"/>
              <a:sym typeface="Arial" panose="0208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43865" y="368935"/>
            <a:ext cx="574040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面试流程—总体流程一览</a:t>
            </a: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93345" y="1911985"/>
            <a:ext cx="12098655" cy="303339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SLIDE_MODEL_TYPE" val="timeline"/>
</p:tagLst>
</file>

<file path=ppt/tags/tag1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188016_2*l_h_a*1_1_1"/>
  <p:tag name="KSO_WM_TEMPLATE_CATEGORY" val="diagram"/>
  <p:tag name="KSO_WM_TEMPLATE_INDEX" val="20188016"/>
  <p:tag name="KSO_WM_UNIT_LAYERLEVEL" val="1_1_1"/>
  <p:tag name="KSO_WM_TAG_VERSION" val="1.0"/>
  <p:tag name="KSO_WM_BEAUTIFY_FLAG" val="#wm#"/>
  <p:tag name="KSO_WM_UNIT_PRESET_TEXT" val="添加标题"/>
  <p:tag name="KSO_WM_UNIT_TEXT_FILL_FORE_SCHEMECOLOR_INDEX" val="5"/>
  <p:tag name="KSO_WM_UNIT_TEXT_FILL_TYPE" val="1"/>
  <p:tag name="KSO_WM_DIAGRAM_VIRTUALLY_FRAME" val="{&quot;height&quot;:326.15,&quot;left&quot;:178.75,&quot;top&quot;:153.75,&quot;width&quot;:640.5}"/>
</p:tagLst>
</file>

<file path=ppt/tags/tag11.xml><?xml version="1.0" encoding="utf-8"?>
<p:tagLst xmlns:p="http://schemas.openxmlformats.org/presentationml/2006/main">
  <p:tag name="KSO_WM_UNIT_SUBTYPE" val="a"/>
  <p:tag name="KSO_WM_UNIT_NOCLEAR" val="0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188016_2*l_h_f*1_1_1"/>
  <p:tag name="KSO_WM_TEMPLATE_CATEGORY" val="diagram"/>
  <p:tag name="KSO_WM_TEMPLATE_INDEX" val="20188016"/>
  <p:tag name="KSO_WM_UNIT_LAYERLEVEL" val="1_1_1"/>
  <p:tag name="KSO_WM_TAG_VERSION" val="1.0"/>
  <p:tag name="KSO_WM_BEAUTIFY_FLAG" val="#wm#"/>
  <p:tag name="KSO_WM_UNIT_PRESET_TEXT" val="单击此处输入你的正文，文字是您思想的提炼，为了最终演示发布的良好效果，请尽量言简意赅的阐述观点。"/>
  <p:tag name="KSO_WM_UNIT_TEXT_FILL_FORE_SCHEMECOLOR_INDEX" val="13"/>
  <p:tag name="KSO_WM_UNIT_TEXT_FILL_TYPE" val="1"/>
  <p:tag name="KSO_WM_DIAGRAM_VIRTUALLY_FRAME" val="{&quot;height&quot;:326.15,&quot;left&quot;:178.75,&quot;top&quot;:153.75,&quot;width&quot;:640.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UNIT_PLACING_PICTURE_USER_VIEWPORT" val="{&quot;height&quot;:4149,&quot;width&quot;:6816}"/>
</p:tagLst>
</file>

<file path=ppt/tags/tag14.xml><?xml version="1.0" encoding="utf-8"?>
<p:tagLst xmlns:p="http://schemas.openxmlformats.org/presentationml/2006/main">
  <p:tag name="KSO_WM_UNIT_PLACING_PICTURE_USER_VIEWPORT" val="{&quot;height&quot;:4159,&quot;width&quot;:6354}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2"/>
  <p:tag name="KSO_WM_UNIT_ID" val="diagram20188016_2*l_i*1_2"/>
  <p:tag name="KSO_WM_TEMPLATE_CATEGORY" val="diagram"/>
  <p:tag name="KSO_WM_TEMPLATE_INDEX" val="20188016"/>
  <p:tag name="KSO_WM_UNIT_LAYERLEVEL" val="1_1"/>
  <p:tag name="KSO_WM_TAG_VERSION" val="1.0"/>
  <p:tag name="KSO_WM_BEAUTIFY_FLAG" val="#wm#"/>
  <p:tag name="KSO_WM_UNIT_LINE_FORE_SCHEMECOLOR_INDEX" val="14"/>
  <p:tag name="KSO_WM_UNIT_LINE_FILL_TYPE" val="2"/>
  <p:tag name="KSO_WM_UNIT_TEXT_FILL_FORE_SCHEMECOLOR_INDEX" val="13"/>
  <p:tag name="KSO_WM_UNIT_TEXT_FILL_TYPE" val="1"/>
  <p:tag name="KSO_WM_DIAGRAM_VIRTUALLY_FRAME" val="{&quot;height&quot;:326.15,&quot;left&quot;:178.75,&quot;top&quot;:153.75,&quot;width&quot;:640.5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1"/>
  <p:tag name="KSO_WM_UNIT_ID" val="diagram20188016_2*l_i*1_1"/>
  <p:tag name="KSO_WM_TEMPLATE_CATEGORY" val="diagram"/>
  <p:tag name="KSO_WM_TEMPLATE_INDEX" val="20188016"/>
  <p:tag name="KSO_WM_UNIT_LAYERLEVEL" val="1_1"/>
  <p:tag name="KSO_WM_TAG_VERSION" val="1.0"/>
  <p:tag name="KSO_WM_BEAUTIFY_FLAG" val="#wm#"/>
  <p:tag name="KSO_WM_UNIT_LINE_FORE_SCHEMECOLOR_INDEX" val="14"/>
  <p:tag name="KSO_WM_UNIT_LINE_FILL_TYPE" val="2"/>
  <p:tag name="KSO_WM_UNIT_TEXT_FILL_FORE_SCHEMECOLOR_INDEX" val="13"/>
  <p:tag name="KSO_WM_UNIT_TEXT_FILL_TYPE" val="1"/>
  <p:tag name="KSO_WM_DIAGRAM_VIRTUALLY_FRAME" val="{&quot;height&quot;:326.15,&quot;left&quot;:178.75,&quot;top&quot;:153.75,&quot;width&quot;:640.5}"/>
</p:tagLst>
</file>

<file path=ppt/tags/tag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188016_2*l_h_a*1_3_1"/>
  <p:tag name="KSO_WM_TEMPLATE_CATEGORY" val="diagram"/>
  <p:tag name="KSO_WM_TEMPLATE_INDEX" val="20188016"/>
  <p:tag name="KSO_WM_UNIT_LAYERLEVEL" val="1_1_1"/>
  <p:tag name="KSO_WM_TAG_VERSION" val="1.0"/>
  <p:tag name="KSO_WM_BEAUTIFY_FLAG" val="#wm#"/>
  <p:tag name="KSO_WM_UNIT_PRESET_TEXT" val="添加标题"/>
  <p:tag name="KSO_WM_UNIT_TEXT_FILL_FORE_SCHEMECOLOR_INDEX" val="7"/>
  <p:tag name="KSO_WM_UNIT_TEXT_FILL_TYPE" val="1"/>
  <p:tag name="KSO_WM_DIAGRAM_VIRTUALLY_FRAME" val="{&quot;height&quot;:326.15,&quot;left&quot;:178.75,&quot;top&quot;:153.75,&quot;width&quot;:640.5}"/>
</p:tagLst>
</file>

<file path=ppt/tags/tag7.xml><?xml version="1.0" encoding="utf-8"?>
<p:tagLst xmlns:p="http://schemas.openxmlformats.org/presentationml/2006/main">
  <p:tag name="KSO_WM_UNIT_SUBTYPE" val="a"/>
  <p:tag name="KSO_WM_UNIT_NOCLEAR" val="0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188016_2*l_h_f*1_3_1"/>
  <p:tag name="KSO_WM_TEMPLATE_CATEGORY" val="diagram"/>
  <p:tag name="KSO_WM_TEMPLATE_INDEX" val="20188016"/>
  <p:tag name="KSO_WM_UNIT_LAYERLEVEL" val="1_1_1"/>
  <p:tag name="KSO_WM_TAG_VERSION" val="1.0"/>
  <p:tag name="KSO_WM_BEAUTIFY_FLAG" val="#wm#"/>
  <p:tag name="KSO_WM_UNIT_PRESET_TEXT" val="单击此处输入你的正文，文字是您思想的提炼，为了最终演示发布的良好效果，请尽量言简意赅的阐述观点。"/>
  <p:tag name="KSO_WM_UNIT_TEXT_FILL_FORE_SCHEMECOLOR_INDEX" val="13"/>
  <p:tag name="KSO_WM_UNIT_TEXT_FILL_TYPE" val="1"/>
  <p:tag name="KSO_WM_DIAGRAM_VIRTUALLY_FRAME" val="{&quot;height&quot;:326.15,&quot;left&quot;:178.75,&quot;top&quot;:153.75,&quot;width&quot;:640.5}"/>
</p:tagLst>
</file>

<file path=ppt/tags/tag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188016_2*l_h_a*1_2_1"/>
  <p:tag name="KSO_WM_TEMPLATE_CATEGORY" val="diagram"/>
  <p:tag name="KSO_WM_TEMPLATE_INDEX" val="20188016"/>
  <p:tag name="KSO_WM_UNIT_LAYERLEVEL" val="1_1_1"/>
  <p:tag name="KSO_WM_TAG_VERSION" val="1.0"/>
  <p:tag name="KSO_WM_BEAUTIFY_FLAG" val="#wm#"/>
  <p:tag name="KSO_WM_UNIT_PRESET_TEXT" val="添加标题"/>
  <p:tag name="KSO_WM_UNIT_TEXT_FILL_FORE_SCHEMECOLOR_INDEX" val="6"/>
  <p:tag name="KSO_WM_UNIT_TEXT_FILL_TYPE" val="1"/>
  <p:tag name="KSO_WM_DIAGRAM_VIRTUALLY_FRAME" val="{&quot;height&quot;:326.15,&quot;left&quot;:178.75,&quot;top&quot;:153.75,&quot;width&quot;:640.5}"/>
</p:tagLst>
</file>

<file path=ppt/tags/tag9.xml><?xml version="1.0" encoding="utf-8"?>
<p:tagLst xmlns:p="http://schemas.openxmlformats.org/presentationml/2006/main">
  <p:tag name="KSO_WM_UNIT_SUBTYPE" val="a"/>
  <p:tag name="KSO_WM_UNIT_NOCLEAR" val="0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188016_2*l_h_f*1_2_1"/>
  <p:tag name="KSO_WM_TEMPLATE_CATEGORY" val="diagram"/>
  <p:tag name="KSO_WM_TEMPLATE_INDEX" val="20188016"/>
  <p:tag name="KSO_WM_UNIT_LAYERLEVEL" val="1_1_1"/>
  <p:tag name="KSO_WM_TAG_VERSION" val="1.0"/>
  <p:tag name="KSO_WM_BEAUTIFY_FLAG" val="#wm#"/>
  <p:tag name="KSO_WM_UNIT_PRESET_TEXT" val="单击此处输入你的正文，文字是您思想的提炼，为了最终演示发布的良好效果，请尽量言简意赅的阐述观点。"/>
  <p:tag name="KSO_WM_UNIT_TEXT_FILL_FORE_SCHEMECOLOR_INDEX" val="13"/>
  <p:tag name="KSO_WM_UNIT_TEXT_FILL_TYPE" val="1"/>
  <p:tag name="KSO_WM_DIAGRAM_VIRTUALLY_FRAME" val="{&quot;height&quot;:326.15,&quot;left&quot;:178.75,&quot;top&quot;:153.75,&quot;width&quot;:640.5}"/>
</p:tagLst>
</file>

<file path=ppt/theme/theme1.xml><?xml version="1.0" encoding="utf-8"?>
<a:theme xmlns:a="http://schemas.openxmlformats.org/drawingml/2006/main" name="2_Office 主题​​">
  <a:themeElements>
    <a:clrScheme name="纸张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true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false"/>
        </a:gradFill>
        <a:gradFill rotWithShape="true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false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true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false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true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false"/>
        </a:gradFill>
        <a:gradFill rotWithShape="true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false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true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false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true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true"/>
        </a:gradFill>
        <a:gradFill rotWithShape="true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false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true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true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4342</Words>
  <Application>WPS 演示</Application>
  <PresentationFormat>宽屏</PresentationFormat>
  <Paragraphs>283</Paragraphs>
  <Slides>29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46" baseType="lpstr">
      <vt:lpstr>Arial</vt:lpstr>
      <vt:lpstr>宋体</vt:lpstr>
      <vt:lpstr>Wingdings</vt:lpstr>
      <vt:lpstr>Times New Roman</vt:lpstr>
      <vt:lpstr>微软雅黑</vt:lpstr>
      <vt:lpstr>方正黑体_GBK</vt:lpstr>
      <vt:lpstr>等线</vt:lpstr>
      <vt:lpstr>汉仪中宋简</vt:lpstr>
      <vt:lpstr>等线 Light</vt:lpstr>
      <vt:lpstr>Calibri</vt:lpstr>
      <vt:lpstr>仿宋_GB2312</vt:lpstr>
      <vt:lpstr>宋体</vt:lpstr>
      <vt:lpstr>Arial Unicode MS</vt:lpstr>
      <vt:lpstr>等线</vt:lpstr>
      <vt:lpstr>DejaVu Sans</vt:lpstr>
      <vt:lpstr>方正书宋_GBK</vt:lpstr>
      <vt:lpstr>2_Office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四季度 不限量形象海报 设计方案</dc:title>
  <dc:creator>猴子</dc:creator>
  <cp:lastModifiedBy>admin123</cp:lastModifiedBy>
  <cp:revision>5293</cp:revision>
  <cp:lastPrinted>2025-06-06T03:46:24Z</cp:lastPrinted>
  <dcterms:created xsi:type="dcterms:W3CDTF">2025-06-06T03:46:24Z</dcterms:created>
  <dcterms:modified xsi:type="dcterms:W3CDTF">2025-06-06T03:46:24Z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2052-11.8.2.9793</vt:lpwstr>
  </property>
  <property fmtid="{D5CDD505-2E9C-101B-9397-08002B2CF9AE}" pid="3" name="ICV">
    <vt:lpwstr>00862BAFFBCF4E51B92CC33F78925301_12</vt:lpwstr>
  </property>
</Properties>
</file>