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370" r:id="rId4"/>
    <p:sldId id="335" r:id="rId5"/>
    <p:sldId id="273" r:id="rId6"/>
    <p:sldId id="344" r:id="rId8"/>
    <p:sldId id="315" r:id="rId9"/>
    <p:sldId id="336" r:id="rId10"/>
    <p:sldId id="317" r:id="rId11"/>
    <p:sldId id="319" r:id="rId12"/>
    <p:sldId id="318" r:id="rId13"/>
    <p:sldId id="337" r:id="rId14"/>
    <p:sldId id="320" r:id="rId15"/>
    <p:sldId id="321" r:id="rId16"/>
    <p:sldId id="338" r:id="rId17"/>
    <p:sldId id="322" r:id="rId18"/>
    <p:sldId id="323" r:id="rId19"/>
    <p:sldId id="339" r:id="rId20"/>
    <p:sldId id="324" r:id="rId21"/>
    <p:sldId id="325" r:id="rId22"/>
    <p:sldId id="340" r:id="rId23"/>
    <p:sldId id="326" r:id="rId24"/>
    <p:sldId id="327" r:id="rId25"/>
    <p:sldId id="328" r:id="rId26"/>
    <p:sldId id="329" r:id="rId27"/>
    <p:sldId id="341" r:id="rId28"/>
    <p:sldId id="331" r:id="rId29"/>
    <p:sldId id="34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kin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64099" autoAdjust="0"/>
  </p:normalViewPr>
  <p:slideViewPr>
    <p:cSldViewPr snapToGrid="0">
      <p:cViewPr varScale="1">
        <p:scale>
          <a:sx n="87" d="100"/>
          <a:sy n="87" d="100"/>
        </p:scale>
        <p:origin x="-1358" y="-91"/>
      </p:cViewPr>
      <p:guideLst>
        <p:guide orient="horz" pos="216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5:41:51.66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AEB37-F0C2-4BAC-8E1B-47ACAC5BD4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C453AD-B41C-42F0-8CF3-754590027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C453AD-B41C-42F0-8CF3-754590027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53AD-B41C-42F0-8CF3-7545900270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F48DB-EBE2-4E9A-BAB4-2CA413C83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352B-FFCC-4C2D-880C-D340F425D9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5.xml"/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6.xml"/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7.xml"/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8.xml"/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9.xml"/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0.xml"/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hyperlink" Target="http://124.128.215.44:7777/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1.xml"/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2.xml"/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hyperlink" Target="http://124.128.215.44:7777/" TargetMode="Externa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2.xml"/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3.xml"/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学院云盘使用手册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5800" y="4925060"/>
            <a:ext cx="8153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说明：</a:t>
            </a:r>
            <a:r>
              <a:rPr lang="zh-CN" altLang="en-US"/>
              <a:t>学院私有云盘正式运行，每位教职工</a:t>
            </a:r>
            <a:r>
              <a:rPr lang="en-US" altLang="zh-CN"/>
              <a:t>500G</a:t>
            </a:r>
            <a:r>
              <a:rPr lang="zh-CN" altLang="en-US"/>
              <a:t>空间，数据可达到共享、安全、保密、私有。功能与互联网云盘类似。有多种登陆使用方式，包括（数字校园跳转、</a:t>
            </a:r>
            <a:r>
              <a:rPr lang="en-US" altLang="zh-CN"/>
              <a:t>PC</a:t>
            </a:r>
            <a:r>
              <a:rPr lang="zh-CN" altLang="en-US"/>
              <a:t>客户端、</a:t>
            </a:r>
            <a:r>
              <a:rPr lang="en-US" altLang="zh-CN"/>
              <a:t>WEB</a:t>
            </a:r>
            <a:r>
              <a:rPr lang="zh-CN" altLang="en-US"/>
              <a:t>网页端、手机端（苹果、安卓），具体使用问题可咨询本部门信息化联络员或信息网络中心。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03: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ct val="150000"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文件共享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文件共享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、选中文件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文件夹进行权限共享。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5730"/>
          <a:stretch>
            <a:fillRect/>
          </a:stretch>
        </p:blipFill>
        <p:spPr>
          <a:xfrm>
            <a:off x="105469" y="1609859"/>
            <a:ext cx="8595836" cy="3773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" y="1313098"/>
            <a:ext cx="8569837" cy="41813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22907"/>
            <a:ext cx="8398637" cy="41696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t="4795"/>
          <a:stretch>
            <a:fillRect/>
          </a:stretch>
        </p:blipFill>
        <p:spPr>
          <a:xfrm>
            <a:off x="819146" y="2524050"/>
            <a:ext cx="8218235" cy="368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文件共享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、选中文件或文件夹可以查看哪些人具备该文件的访问权限。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3193"/>
          <a:stretch>
            <a:fillRect/>
          </a:stretch>
        </p:blipFill>
        <p:spPr>
          <a:xfrm>
            <a:off x="135019" y="1429554"/>
            <a:ext cx="8872418" cy="403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04: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ct val="150000"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文件查找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文件查找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、快速定位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3005"/>
          <a:stretch>
            <a:fillRect/>
          </a:stretch>
        </p:blipFill>
        <p:spPr>
          <a:xfrm>
            <a:off x="96923" y="1532586"/>
            <a:ext cx="9030364" cy="4079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文件查找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、全文检索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10131"/>
          <a:stretch>
            <a:fillRect/>
          </a:stretch>
        </p:blipFill>
        <p:spPr>
          <a:xfrm>
            <a:off x="5893" y="1687132"/>
            <a:ext cx="8942236" cy="371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05: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ct val="150000"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文件安全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25936"/>
          <a:stretch>
            <a:fillRect/>
          </a:stretch>
        </p:blipFill>
        <p:spPr>
          <a:xfrm>
            <a:off x="348024" y="1177614"/>
            <a:ext cx="8149590" cy="517814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文件安全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、版本回退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8536" y="3100815"/>
            <a:ext cx="175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每个人编辑的版本都会自动保存，用户可以同时打开多个版本校对，也可以进行回退。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" y="1103758"/>
            <a:ext cx="8495238" cy="539047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文件安全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、误删找回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0403"/>
          <a:stretch>
            <a:fillRect/>
          </a:stretch>
        </p:blipFill>
        <p:spPr>
          <a:xfrm>
            <a:off x="138170" y="2125014"/>
            <a:ext cx="8794660" cy="36533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89535" y="3798996"/>
            <a:ext cx="549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回收站可以对误删的文件一键还原到原路径，也可以清空垃圾文件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06: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ct val="150000"/>
              <a:buFontTx/>
              <a:buNone/>
              <a:defRPr/>
            </a:pPr>
            <a:r>
              <a:rPr lang="zh-CN" alt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网页访问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01:</a:t>
            </a:r>
            <a:endParaRPr lang="zh-CN" altLang="en-US" sz="4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lnSpc>
                <a:spcPct val="150000"/>
              </a:lnSpc>
              <a:buClr>
                <a:srgbClr val="D00000"/>
              </a:buClr>
              <a:buSzPct val="150000"/>
              <a:defRPr/>
            </a:pPr>
            <a:r>
              <a:rPr lang="zh-CN" alt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安装和登陆</a:t>
            </a:r>
            <a:endParaRPr lang="en-US" altLang="zh-CN" sz="4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网页访问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907490"/>
            <a:ext cx="89916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通过学校的数字校园直接跳转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或直接浏览器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dirty="0">
                <a:hlinkClick r:id="rId1"/>
              </a:rPr>
              <a:t>http://124.128.215.44:7777/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，（</a:t>
            </a:r>
            <a:r>
              <a:rPr lang="zh-CN" altLang="en-US" dirty="0"/>
              <a:t>用户名为</a:t>
            </a:r>
            <a:r>
              <a:rPr lang="zh-CN" altLang="en-US" dirty="0" smtClean="0"/>
              <a:t>工号</a:t>
            </a:r>
            <a:r>
              <a:rPr lang="zh-CN" altLang="en-US" dirty="0"/>
              <a:t>，</a:t>
            </a:r>
            <a:r>
              <a:rPr lang="zh-CN" altLang="zh-CN" dirty="0"/>
              <a:t>密码</a:t>
            </a:r>
            <a:r>
              <a:rPr lang="zh-CN" altLang="en-US" dirty="0" smtClean="0"/>
              <a:t>是学校统一身份认证平台密码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" y="1830820"/>
            <a:ext cx="8948769" cy="478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网页访问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1825" y="645778"/>
            <a:ext cx="72349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、登陆后可以找到与客户端对应的文件目录。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11092"/>
          <a:stretch>
            <a:fillRect/>
          </a:stretch>
        </p:blipFill>
        <p:spPr>
          <a:xfrm>
            <a:off x="0" y="1603901"/>
            <a:ext cx="9131188" cy="376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网页访问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1825" y="645778"/>
            <a:ext cx="7234961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、权限范围内可以在线新建文件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文件夹、上传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下载、预览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编辑。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11431"/>
          <a:stretch>
            <a:fillRect/>
          </a:stretch>
        </p:blipFill>
        <p:spPr>
          <a:xfrm>
            <a:off x="0" y="1738647"/>
            <a:ext cx="8586037" cy="3557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10404"/>
          <a:stretch>
            <a:fillRect/>
          </a:stretch>
        </p:blipFill>
        <p:spPr>
          <a:xfrm>
            <a:off x="0" y="1661375"/>
            <a:ext cx="8935546" cy="376313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网页访问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1825" y="645778"/>
            <a:ext cx="7234961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、其他功能。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1351" y="3925421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管理和查看我所开放的共享和外链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t="8005" r="29860"/>
          <a:stretch>
            <a:fillRect/>
          </a:stretch>
        </p:blipFill>
        <p:spPr>
          <a:xfrm>
            <a:off x="1680019" y="1034932"/>
            <a:ext cx="5575508" cy="48698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5" y="2377793"/>
            <a:ext cx="8594515" cy="41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07: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ct val="150000"/>
              <a:buFontTx/>
              <a:buNone/>
              <a:defRPr/>
            </a:pPr>
            <a:r>
              <a:rPr lang="zh-CN" alt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移动客户端介绍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Android&amp;IOS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73267" y="718706"/>
            <a:ext cx="8760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山传云盘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支持</a:t>
            </a:r>
            <a:r>
              <a:rPr lang="en-US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IOS</a:t>
            </a: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Android</a:t>
            </a: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智能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手机或平板，通过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安装</a:t>
            </a: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山传云盘手机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客户端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，即可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访问</a:t>
            </a: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山传云盘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中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的文档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资料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。</a:t>
            </a: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可以通过</a:t>
            </a:r>
            <a:r>
              <a:rPr lang="en-US" altLang="zh-CN" sz="1400" dirty="0">
                <a:hlinkClick r:id="rId1"/>
              </a:rPr>
              <a:t>http://124.128.215.44:7777</a:t>
            </a:r>
            <a:r>
              <a:rPr lang="en-US" altLang="zh-CN" sz="1400" dirty="0" smtClean="0">
                <a:hlinkClick r:id="rId1"/>
              </a:rPr>
              <a:t>/</a:t>
            </a: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主页扫描二维码方式进行下载。</a:t>
            </a:r>
            <a:endParaRPr lang="en-US" altLang="zh-CN" sz="14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87" y="1457370"/>
            <a:ext cx="6257143" cy="5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55" y="787261"/>
            <a:ext cx="3547753" cy="63038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55" y="824147"/>
            <a:ext cx="3680593" cy="654271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149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Android&amp;IOS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052" y="787261"/>
            <a:ext cx="3171429" cy="57523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216" y="907590"/>
            <a:ext cx="3171429" cy="57333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/>
          <a:stretch>
            <a:fillRect/>
          </a:stretch>
        </p:blipFill>
        <p:spPr>
          <a:xfrm>
            <a:off x="4587992" y="554068"/>
            <a:ext cx="3857625" cy="644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</a:t>
              </a: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客户端下载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907490"/>
            <a:ext cx="8991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http://124.128.215.44:7777/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85" y="1695277"/>
            <a:ext cx="8944115" cy="473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149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PC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客户端安装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12" y="1303526"/>
            <a:ext cx="3312826" cy="15622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55" y="1755344"/>
            <a:ext cx="5510586" cy="3931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76" y="2136159"/>
            <a:ext cx="5925559" cy="420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2607" y="914977"/>
            <a:ext cx="8564223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进行登录（</a:t>
            </a:r>
            <a:r>
              <a:rPr lang="zh-CN" altLang="en-US" dirty="0" smtClean="0"/>
              <a:t>用户名为工号，</a:t>
            </a:r>
            <a:r>
              <a:rPr lang="zh-CN" altLang="zh-CN" dirty="0" smtClean="0"/>
              <a:t>密码</a:t>
            </a:r>
            <a:r>
              <a:rPr lang="zh-CN" altLang="en-US" dirty="0" smtClean="0"/>
              <a:t>是统一身份认证平台的密码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），第一次登陆服务器地址为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124.128.215.44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，输出完成后进入以下用户名密码界面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2815" y="2256155"/>
            <a:ext cx="4442460" cy="398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"/>
          <p:cNvSpPr txBox="1"/>
          <p:nvPr/>
        </p:nvSpPr>
        <p:spPr bwMode="auto">
          <a:xfrm>
            <a:off x="5436097" y="2336883"/>
            <a:ext cx="3528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02: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 txBox="1"/>
          <p:nvPr/>
        </p:nvSpPr>
        <p:spPr bwMode="auto">
          <a:xfrm>
            <a:off x="3505640" y="3022683"/>
            <a:ext cx="4596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ct val="150000"/>
              <a:buFontTx/>
              <a:buNone/>
              <a:defRPr/>
            </a:pPr>
            <a:r>
              <a:rPr lang="zh-CN" alt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客户端介绍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4016"/>
          <a:stretch>
            <a:fillRect/>
          </a:stretch>
        </p:blipFill>
        <p:spPr>
          <a:xfrm>
            <a:off x="-25499" y="1481069"/>
            <a:ext cx="9127889" cy="390433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客户端介绍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5" y="718706"/>
            <a:ext cx="18760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、界面介绍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54889" y="174975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①私人</a:t>
            </a:r>
            <a:r>
              <a:rPr lang="zh-CN" altLang="en-US" sz="1200" dirty="0" smtClean="0">
                <a:solidFill>
                  <a:srgbClr val="FF0000"/>
                </a:solidFill>
              </a:rPr>
              <a:t>空间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54889" y="2463161"/>
            <a:ext cx="3546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②共享文档，对方给你共享文档后、以其姓名呈现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54889" y="3021373"/>
            <a:ext cx="425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③部门空间，每个人只能看到自己的部门文档、其他部门只有对方给你开放了共享时才可见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2452" y="3730420"/>
            <a:ext cx="542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④校区空间</a:t>
            </a:r>
            <a:r>
              <a:rPr lang="zh-CN" altLang="en-US" sz="1200" dirty="0">
                <a:solidFill>
                  <a:srgbClr val="FF0000"/>
                </a:solidFill>
              </a:rPr>
              <a:t>，</a:t>
            </a:r>
            <a:r>
              <a:rPr lang="zh-CN" altLang="en-US" sz="1200" dirty="0" smtClean="0">
                <a:solidFill>
                  <a:srgbClr val="FF0000"/>
                </a:solidFill>
              </a:rPr>
              <a:t>由校区文档库管理员</a:t>
            </a:r>
            <a:r>
              <a:rPr lang="zh-CN" altLang="en-US" sz="1200" dirty="0">
                <a:solidFill>
                  <a:srgbClr val="FF0000"/>
                </a:solidFill>
              </a:rPr>
              <a:t>定期更新、对</a:t>
            </a:r>
            <a:r>
              <a:rPr lang="zh-CN" altLang="en-US" sz="1200" dirty="0" smtClean="0">
                <a:solidFill>
                  <a:srgbClr val="FF0000"/>
                </a:solidFill>
              </a:rPr>
              <a:t>全校区师生进行</a:t>
            </a:r>
            <a:r>
              <a:rPr lang="zh-CN" altLang="en-US" sz="1200" dirty="0">
                <a:solidFill>
                  <a:srgbClr val="FF0000"/>
                </a:solidFill>
              </a:rPr>
              <a:t>共享发布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对话气泡: 圆角矩形 10"/>
          <p:cNvSpPr/>
          <p:nvPr/>
        </p:nvSpPr>
        <p:spPr>
          <a:xfrm>
            <a:off x="6900041" y="804040"/>
            <a:ext cx="1445173" cy="793531"/>
          </a:xfrm>
          <a:prstGeom prst="wedgeRoundRectCallout">
            <a:avLst>
              <a:gd name="adj1" fmla="val 90440"/>
              <a:gd name="adj2" fmla="val 6458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100" dirty="0">
                <a:solidFill>
                  <a:srgbClr val="FF0000"/>
                </a:solidFill>
              </a:rPr>
              <a:t>点击“详情”，用以查看文件上传的进度。同时也可以暂停、终止任务。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8" name="对话气泡: 圆角矩形 17"/>
          <p:cNvSpPr/>
          <p:nvPr/>
        </p:nvSpPr>
        <p:spPr>
          <a:xfrm>
            <a:off x="3139938" y="4337768"/>
            <a:ext cx="1445173" cy="673294"/>
          </a:xfrm>
          <a:prstGeom prst="wedgeRoundRectCallout">
            <a:avLst>
              <a:gd name="adj1" fmla="val 61349"/>
              <a:gd name="adj2" fmla="val 8019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100" dirty="0">
                <a:solidFill>
                  <a:srgbClr val="FF0000"/>
                </a:solidFill>
              </a:rPr>
              <a:t>固定悬浮窗口，可输入拼音首字母或中文快速检索文件。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08502" y="5615080"/>
            <a:ext cx="635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退出客户端，右侧功能菜单也自动退出，再次登陆后自动出现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1" grpId="0" animBg="1"/>
      <p:bldP spid="11" grpId="1" animBg="1"/>
      <p:bldP spid="18" grpId="0" animBg="1"/>
      <p:bldP spid="18" grpId="1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214" y="1317709"/>
            <a:ext cx="5476190" cy="45238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94" y="2847460"/>
            <a:ext cx="6247619" cy="25047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3066" y="1865586"/>
            <a:ext cx="42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一级目录固定，不可删除和做任何修改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64" y="1034056"/>
            <a:ext cx="5761905" cy="178095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客户端介绍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5" y="718706"/>
            <a:ext cx="19494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、文档状态介绍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36309" y="1577340"/>
            <a:ext cx="4931158" cy="2032941"/>
            <a:chOff x="3367671" y="1873876"/>
            <a:chExt cx="4931158" cy="2026911"/>
          </a:xfrm>
        </p:grpSpPr>
        <p:sp>
          <p:nvSpPr>
            <p:cNvPr id="24" name="文本框 23"/>
            <p:cNvSpPr txBox="1"/>
            <p:nvPr/>
          </p:nvSpPr>
          <p:spPr>
            <a:xfrm>
              <a:off x="3367671" y="3562233"/>
              <a:ext cx="4931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</a:rPr>
                <a:t>①双击打开过的文件会自动缓存，为绿色打勾     状态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图片 2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206" y="1873876"/>
              <a:ext cx="247650" cy="247650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2936309" y="4136995"/>
            <a:ext cx="4725974" cy="477758"/>
            <a:chOff x="1739048" y="4819890"/>
            <a:chExt cx="4725974" cy="477758"/>
          </a:xfrm>
        </p:grpSpPr>
        <p:sp>
          <p:nvSpPr>
            <p:cNvPr id="28" name="文本框 27"/>
            <p:cNvSpPr txBox="1"/>
            <p:nvPr/>
          </p:nvSpPr>
          <p:spPr>
            <a:xfrm>
              <a:off x="1739048" y="4819890"/>
              <a:ext cx="47259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</a:rPr>
                <a:t>②没有打开过的文件默认不缓存，为一朵云     状态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31" name="图片 3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311" y="5049998"/>
              <a:ext cx="247650" cy="247650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2681337" y="2474862"/>
            <a:ext cx="3825086" cy="338554"/>
            <a:chOff x="2681337" y="2474862"/>
            <a:chExt cx="3825086" cy="338554"/>
          </a:xfrm>
        </p:grpSpPr>
        <p:sp>
          <p:nvSpPr>
            <p:cNvPr id="35" name="文本框 34"/>
            <p:cNvSpPr txBox="1"/>
            <p:nvPr/>
          </p:nvSpPr>
          <p:spPr>
            <a:xfrm>
              <a:off x="2681337" y="2474862"/>
              <a:ext cx="3825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</a:rPr>
                <a:t>③正在上传</a:t>
              </a:r>
              <a:r>
                <a:rPr lang="en-US" altLang="zh-CN" sz="1600" dirty="0">
                  <a:solidFill>
                    <a:srgbClr val="FF0000"/>
                  </a:solidFill>
                </a:rPr>
                <a:t>/</a:t>
              </a:r>
              <a:r>
                <a:rPr lang="zh-CN" altLang="en-US" sz="1600" dirty="0">
                  <a:solidFill>
                    <a:srgbClr val="FF0000"/>
                  </a:solidFill>
                </a:rPr>
                <a:t>下载的文件，为缓存      状态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37" name="图片 3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162" y="2520314"/>
              <a:ext cx="247650" cy="2476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1825" y="195486"/>
            <a:ext cx="5374311" cy="523220"/>
            <a:chOff x="421825" y="195486"/>
            <a:chExt cx="5374311" cy="523220"/>
          </a:xfrm>
        </p:grpSpPr>
        <p:sp>
          <p:nvSpPr>
            <p:cNvPr id="3" name="TextBox 65"/>
            <p:cNvSpPr txBox="1">
              <a:spLocks noChangeArrowheads="1"/>
            </p:cNvSpPr>
            <p:nvPr/>
          </p:nvSpPr>
          <p:spPr bwMode="auto">
            <a:xfrm>
              <a:off x="483741" y="195486"/>
              <a:ext cx="5312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149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149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客户端介绍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1825" y="277838"/>
              <a:ext cx="45719" cy="3496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4404" y="718706"/>
            <a:ext cx="81032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、缓存同步详情，可以点击右侧功能菜单“详情”弹出的窗口进行查看。</a:t>
            </a:r>
            <a:endParaRPr lang="zh-CN" altLang="en-US" sz="1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9878"/>
            <a:ext cx="9028571" cy="5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1146</Words>
  <Application>WPS 演示</Application>
  <PresentationFormat>全屏显示(4:3)</PresentationFormat>
  <Paragraphs>128</Paragraphs>
  <Slides>26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Calibri Light</vt:lpstr>
      <vt:lpstr>仿宋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巾凡1384237733</cp:lastModifiedBy>
  <cp:revision>434</cp:revision>
  <dcterms:created xsi:type="dcterms:W3CDTF">2015-03-17T07:58:00Z</dcterms:created>
  <dcterms:modified xsi:type="dcterms:W3CDTF">2019-12-19T03:03:15Z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