
<file path=[Content_Types].xml><?xml version="1.0" encoding="utf-8"?>
<Types xmlns="http://schemas.openxmlformats.org/package/2006/content-types">
  <Default Extension="jpeg" ContentType="image/jpe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380" r:id="rId3"/>
    <p:sldId id="379" r:id="rId5"/>
    <p:sldId id="372" r:id="rId6"/>
    <p:sldId id="358" r:id="rId7"/>
    <p:sldId id="373" r:id="rId8"/>
    <p:sldId id="407" r:id="rId9"/>
    <p:sldId id="408" r:id="rId10"/>
    <p:sldId id="409" r:id="rId11"/>
    <p:sldId id="410" r:id="rId12"/>
    <p:sldId id="412" r:id="rId13"/>
    <p:sldId id="413" r:id="rId14"/>
    <p:sldId id="411" r:id="rId15"/>
    <p:sldId id="414" r:id="rId16"/>
    <p:sldId id="415" r:id="rId17"/>
    <p:sldId id="416" r:id="rId18"/>
    <p:sldId id="417" r:id="rId19"/>
    <p:sldId id="418" r:id="rId20"/>
    <p:sldId id="419" r:id="rId21"/>
    <p:sldId id="374" r:id="rId22"/>
    <p:sldId id="404" r:id="rId23"/>
    <p:sldId id="405" r:id="rId24"/>
    <p:sldId id="506" r:id="rId25"/>
    <p:sldId id="406" r:id="rId26"/>
    <p:sldId id="420" r:id="rId27"/>
    <p:sldId id="421" r:id="rId28"/>
    <p:sldId id="422" r:id="rId29"/>
    <p:sldId id="477" r:id="rId30"/>
    <p:sldId id="424" r:id="rId31"/>
    <p:sldId id="427" r:id="rId32"/>
    <p:sldId id="426" r:id="rId33"/>
    <p:sldId id="429" r:id="rId34"/>
    <p:sldId id="451" r:id="rId35"/>
    <p:sldId id="452" r:id="rId36"/>
    <p:sldId id="455" r:id="rId37"/>
    <p:sldId id="456" r:id="rId38"/>
    <p:sldId id="454" r:id="rId39"/>
    <p:sldId id="280" r:id="rId40"/>
  </p:sldIdLst>
  <p:sldSz cx="9144000" cy="5143500" type="screen16x9"/>
  <p:notesSz cx="6858000" cy="9144000"/>
  <p:embeddedFontLst>
    <p:embeddedFont>
      <p:font typeface="微软雅黑" panose="020B0503020204020204" pitchFamily="34" charset="-122"/>
      <p:regular r:id="rId44"/>
    </p:embeddedFont>
    <p:embeddedFont>
      <p:font typeface="华文隶书" panose="02010800040101010101" charset="-122"/>
      <p:regular r:id="rId45"/>
    </p:embeddedFont>
    <p:embeddedFont>
      <p:font typeface="微软雅黑 Light" panose="020B0502040204020203" pitchFamily="34" charset="-122"/>
      <p:regular r:id="rId46"/>
    </p:embeddedFont>
    <p:embeddedFont>
      <p:font typeface="Calibri" panose="020F0502020204030204" pitchFamily="34" charset="0"/>
      <p:regular r:id="rId47"/>
      <p:bold r:id="rId48"/>
      <p:italic r:id="rId49"/>
      <p:boldItalic r:id="rId50"/>
    </p:embeddedFont>
    <p:embeddedFont>
      <p:font typeface="Impact" panose="020B0806030902050204" pitchFamily="34" charset="0"/>
      <p:regular r:id="rId51"/>
    </p:embeddedFont>
    <p:embeddedFont>
      <p:font typeface="Wingdings 2" panose="05020102010507070707" pitchFamily="18" charset="2"/>
      <p:regular r:id="rId52"/>
    </p:embeddedFont>
    <p:embeddedFont>
      <p:font typeface="Wingdings 2" panose="05020102010507070707"/>
      <p:regular r:id="rId53"/>
    </p:embeddedFont>
    <p:embeddedFont>
      <p:font typeface="黑体" panose="02010609060101010101" charset="-122"/>
      <p:regular r:id="rId54"/>
    </p:embeddedFont>
    <p:embeddedFont>
      <p:font typeface="幼圆" panose="02010509060101010101" charset="-122"/>
      <p:regular r:id="rId55"/>
    </p:embeddedFont>
  </p:embeddedFontLst>
  <p:custDataLst>
    <p:tags r:id="rId56"/>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547E"/>
    <a:srgbClr val="A47C52"/>
    <a:srgbClr val="195BA3"/>
    <a:srgbClr val="2178D5"/>
    <a:srgbClr val="3F8CE1"/>
    <a:srgbClr val="1D69BD"/>
    <a:srgbClr val="8FCA5E"/>
    <a:srgbClr val="568D11"/>
    <a:srgbClr val="6DAD39"/>
    <a:srgbClr val="FEFA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37" d="100"/>
          <a:sy n="137" d="100"/>
        </p:scale>
        <p:origin x="96" y="30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6" Type="http://schemas.openxmlformats.org/officeDocument/2006/relationships/tags" Target="tags/tag13.xml"/><Relationship Id="rId55" Type="http://schemas.openxmlformats.org/officeDocument/2006/relationships/font" Target="fonts/font12.fntdata"/><Relationship Id="rId54" Type="http://schemas.openxmlformats.org/officeDocument/2006/relationships/font" Target="fonts/font11.fntdata"/><Relationship Id="rId53" Type="http://schemas.openxmlformats.org/officeDocument/2006/relationships/font" Target="fonts/font10.fntdata"/><Relationship Id="rId52" Type="http://schemas.openxmlformats.org/officeDocument/2006/relationships/font" Target="fonts/font9.fntdata"/><Relationship Id="rId51" Type="http://schemas.openxmlformats.org/officeDocument/2006/relationships/font" Target="fonts/font8.fntdata"/><Relationship Id="rId50" Type="http://schemas.openxmlformats.org/officeDocument/2006/relationships/font" Target="fonts/font7.fntdata"/><Relationship Id="rId5" Type="http://schemas.openxmlformats.org/officeDocument/2006/relationships/slide" Target="slides/slide2.xml"/><Relationship Id="rId49" Type="http://schemas.openxmlformats.org/officeDocument/2006/relationships/font" Target="fonts/font6.fntdata"/><Relationship Id="rId48" Type="http://schemas.openxmlformats.org/officeDocument/2006/relationships/font" Target="fonts/font5.fntdata"/><Relationship Id="rId47" Type="http://schemas.openxmlformats.org/officeDocument/2006/relationships/font" Target="fonts/font4.fntdata"/><Relationship Id="rId46" Type="http://schemas.openxmlformats.org/officeDocument/2006/relationships/font" Target="fonts/font3.fntdata"/><Relationship Id="rId45" Type="http://schemas.openxmlformats.org/officeDocument/2006/relationships/font" Target="fonts/font2.fntdata"/><Relationship Id="rId44" Type="http://schemas.openxmlformats.org/officeDocument/2006/relationships/font" Target="fonts/font1.fntdata"/><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274C15-6F80-48F8-B693-512644535BF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EDCF0-DFCB-4AF8-B907-8A1E92260E3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7CC9906F-3AB3-45D6-BC54-789D96665850}" type="slidenum">
              <a:rPr lang="zh-CN" altLang="en-US" smtClean="0">
                <a:latin typeface="Calibri" panose="020F0502020204030204" pitchFamily="34" charset="0"/>
                <a:ea typeface="宋体" panose="02010600030101010101" pitchFamily="2" charset="-122"/>
              </a:rPr>
            </a:fld>
            <a:endParaRPr lang="zh-CN" altLang="en-US" smtClean="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2BCCE1-DE81-4C12-98AA-36B1AE93584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2BCCE1-DE81-4C12-98AA-36B1AE93584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2BCCE1-DE81-4C12-98AA-36B1AE93584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2BCCE1-DE81-4C12-98AA-36B1AE93584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9EDCF0-DFCB-4AF8-B907-8A1E92260E3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内容与标题">
    <p:bg>
      <p:bgPr>
        <a:solidFill>
          <a:schemeClr val="accent1"/>
        </a:solidFill>
        <a:effectLst/>
      </p:bgPr>
    </p:bg>
    <p:spTree>
      <p:nvGrpSpPr>
        <p:cNvPr id="1" name=""/>
        <p:cNvGrpSpPr/>
        <p:nvPr/>
      </p:nvGrpSpPr>
      <p:grpSpPr>
        <a:xfrm>
          <a:off x="0" y="0"/>
          <a:ext cx="0" cy="0"/>
          <a:chOff x="0" y="0"/>
          <a:chExt cx="0" cy="0"/>
        </a:xfrm>
      </p:grpSpPr>
      <p:sp>
        <p:nvSpPr>
          <p:cNvPr id="2" name="矩形 1"/>
          <p:cNvSpPr>
            <a:spLocks noChangeAspect="1"/>
          </p:cNvSpPr>
          <p:nvPr userDrawn="1"/>
        </p:nvSpPr>
        <p:spPr>
          <a:xfrm>
            <a:off x="230981" y="151210"/>
            <a:ext cx="8682038" cy="4841081"/>
          </a:xfrm>
          <a:prstGeom prst="rect">
            <a:avLst/>
          </a:prstGeom>
          <a:solidFill>
            <a:schemeClr val="bg1"/>
          </a:solidFill>
          <a:ln>
            <a:noFill/>
          </a:ln>
          <a:effectLst>
            <a:outerShdw blurRad="127000" dist="762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内容与标题">
    <p:bg>
      <p:bgPr>
        <a:solidFill>
          <a:schemeClr val="accent1"/>
        </a:solidFill>
        <a:effectLst/>
      </p:bgPr>
    </p:bg>
    <p:spTree>
      <p:nvGrpSpPr>
        <p:cNvPr id="1" name=""/>
        <p:cNvGrpSpPr/>
        <p:nvPr/>
      </p:nvGrpSpPr>
      <p:grpSpPr>
        <a:xfrm>
          <a:off x="0" y="0"/>
          <a:ext cx="0" cy="0"/>
          <a:chOff x="0" y="0"/>
          <a:chExt cx="0" cy="0"/>
        </a:xfrm>
      </p:grpSpPr>
      <p:sp>
        <p:nvSpPr>
          <p:cNvPr id="7" name="矩形 6"/>
          <p:cNvSpPr>
            <a:spLocks noChangeAspect="1"/>
          </p:cNvSpPr>
          <p:nvPr userDrawn="1"/>
        </p:nvSpPr>
        <p:spPr>
          <a:xfrm>
            <a:off x="209550" y="151210"/>
            <a:ext cx="8683229" cy="4841081"/>
          </a:xfrm>
          <a:prstGeom prst="rect">
            <a:avLst/>
          </a:prstGeom>
          <a:solidFill>
            <a:schemeClr val="bg1"/>
          </a:solidFill>
          <a:ln>
            <a:noFill/>
          </a:ln>
          <a:effectLst>
            <a:outerShdw blurRad="127000" dist="762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内容与标题">
    <p:bg>
      <p:bgPr>
        <a:solidFill>
          <a:schemeClr val="accent1"/>
        </a:solidFill>
        <a:effectLst/>
      </p:bgPr>
    </p:bg>
    <p:spTree>
      <p:nvGrpSpPr>
        <p:cNvPr id="1" name=""/>
        <p:cNvGrpSpPr/>
        <p:nvPr/>
      </p:nvGrpSpPr>
      <p:grpSpPr>
        <a:xfrm>
          <a:off x="0" y="0"/>
          <a:ext cx="0" cy="0"/>
          <a:chOff x="0" y="0"/>
          <a:chExt cx="0" cy="0"/>
        </a:xfrm>
      </p:grpSpPr>
      <p:sp>
        <p:nvSpPr>
          <p:cNvPr id="7" name="矩形 6"/>
          <p:cNvSpPr>
            <a:spLocks noChangeAspect="1"/>
          </p:cNvSpPr>
          <p:nvPr userDrawn="1"/>
        </p:nvSpPr>
        <p:spPr>
          <a:xfrm>
            <a:off x="209550" y="151210"/>
            <a:ext cx="8683229" cy="4841081"/>
          </a:xfrm>
          <a:prstGeom prst="rect">
            <a:avLst/>
          </a:prstGeom>
          <a:solidFill>
            <a:schemeClr val="bg1"/>
          </a:solidFill>
          <a:ln>
            <a:noFill/>
          </a:ln>
          <a:effectLst>
            <a:outerShdw blurRad="127000" dist="762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内容与标题">
    <p:bg>
      <p:bgPr>
        <a:solidFill>
          <a:schemeClr val="accent1"/>
        </a:solidFill>
        <a:effectLst/>
      </p:bgPr>
    </p:bg>
    <p:spTree>
      <p:nvGrpSpPr>
        <p:cNvPr id="1" name=""/>
        <p:cNvGrpSpPr/>
        <p:nvPr/>
      </p:nvGrpSpPr>
      <p:grpSpPr>
        <a:xfrm>
          <a:off x="0" y="0"/>
          <a:ext cx="0" cy="0"/>
          <a:chOff x="0" y="0"/>
          <a:chExt cx="0" cy="0"/>
        </a:xfrm>
      </p:grpSpPr>
      <p:sp>
        <p:nvSpPr>
          <p:cNvPr id="7" name="矩形 6"/>
          <p:cNvSpPr>
            <a:spLocks noChangeAspect="1"/>
          </p:cNvSpPr>
          <p:nvPr userDrawn="1"/>
        </p:nvSpPr>
        <p:spPr>
          <a:xfrm>
            <a:off x="209550" y="151210"/>
            <a:ext cx="8683229" cy="4841081"/>
          </a:xfrm>
          <a:prstGeom prst="rect">
            <a:avLst/>
          </a:prstGeom>
          <a:solidFill>
            <a:schemeClr val="bg1"/>
          </a:solidFill>
          <a:ln>
            <a:noFill/>
          </a:ln>
          <a:effectLst>
            <a:outerShdw blurRad="127000" dist="762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内容与标题">
    <p:bg>
      <p:bgPr>
        <a:solidFill>
          <a:schemeClr val="accent1"/>
        </a:solidFill>
        <a:effectLst/>
      </p:bgPr>
    </p:bg>
    <p:spTree>
      <p:nvGrpSpPr>
        <p:cNvPr id="1" name=""/>
        <p:cNvGrpSpPr/>
        <p:nvPr/>
      </p:nvGrpSpPr>
      <p:grpSpPr>
        <a:xfrm>
          <a:off x="0" y="0"/>
          <a:ext cx="0" cy="0"/>
          <a:chOff x="0" y="0"/>
          <a:chExt cx="0" cy="0"/>
        </a:xfrm>
      </p:grpSpPr>
      <p:sp>
        <p:nvSpPr>
          <p:cNvPr id="7" name="矩形 6"/>
          <p:cNvSpPr>
            <a:spLocks noChangeAspect="1"/>
          </p:cNvSpPr>
          <p:nvPr userDrawn="1"/>
        </p:nvSpPr>
        <p:spPr>
          <a:xfrm>
            <a:off x="230505" y="151210"/>
            <a:ext cx="8683229" cy="4841081"/>
          </a:xfrm>
          <a:prstGeom prst="rect">
            <a:avLst/>
          </a:prstGeom>
          <a:solidFill>
            <a:schemeClr val="bg1"/>
          </a:solidFill>
          <a:ln>
            <a:noFill/>
          </a:ln>
          <a:effectLst>
            <a:outerShdw blurRad="127000" dist="762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内容与标题">
    <p:bg>
      <p:bgPr>
        <a:solidFill>
          <a:schemeClr val="accent1"/>
        </a:solidFill>
        <a:effectLst/>
      </p:bgPr>
    </p:bg>
    <p:spTree>
      <p:nvGrpSpPr>
        <p:cNvPr id="1" name=""/>
        <p:cNvGrpSpPr/>
        <p:nvPr/>
      </p:nvGrpSpPr>
      <p:grpSpPr>
        <a:xfrm>
          <a:off x="0" y="0"/>
          <a:ext cx="0" cy="0"/>
          <a:chOff x="0" y="0"/>
          <a:chExt cx="0" cy="0"/>
        </a:xfrm>
      </p:grpSpPr>
      <p:sp>
        <p:nvSpPr>
          <p:cNvPr id="7" name="矩形 6"/>
          <p:cNvSpPr>
            <a:spLocks noChangeAspect="1"/>
          </p:cNvSpPr>
          <p:nvPr userDrawn="1"/>
        </p:nvSpPr>
        <p:spPr>
          <a:xfrm>
            <a:off x="209550" y="151210"/>
            <a:ext cx="8683229" cy="4841081"/>
          </a:xfrm>
          <a:prstGeom prst="rect">
            <a:avLst/>
          </a:prstGeom>
          <a:solidFill>
            <a:schemeClr val="bg1"/>
          </a:solidFill>
          <a:ln>
            <a:noFill/>
          </a:ln>
          <a:effectLst>
            <a:outerShdw blurRad="127000" dist="762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内容与标题">
    <p:bg>
      <p:bgPr>
        <a:solidFill>
          <a:schemeClr val="accent1"/>
        </a:solidFill>
        <a:effectLst/>
      </p:bgPr>
    </p:bg>
    <p:spTree>
      <p:nvGrpSpPr>
        <p:cNvPr id="1" name=""/>
        <p:cNvGrpSpPr/>
        <p:nvPr/>
      </p:nvGrpSpPr>
      <p:grpSpPr>
        <a:xfrm>
          <a:off x="0" y="0"/>
          <a:ext cx="0" cy="0"/>
          <a:chOff x="0" y="0"/>
          <a:chExt cx="0" cy="0"/>
        </a:xfrm>
      </p:grpSpPr>
      <p:sp>
        <p:nvSpPr>
          <p:cNvPr id="7" name="矩形 6"/>
          <p:cNvSpPr>
            <a:spLocks noChangeAspect="1"/>
          </p:cNvSpPr>
          <p:nvPr userDrawn="1"/>
        </p:nvSpPr>
        <p:spPr>
          <a:xfrm>
            <a:off x="209550" y="151210"/>
            <a:ext cx="8683229" cy="4841081"/>
          </a:xfrm>
          <a:prstGeom prst="rect">
            <a:avLst/>
          </a:prstGeom>
          <a:solidFill>
            <a:schemeClr val="bg1"/>
          </a:solidFill>
          <a:ln>
            <a:noFill/>
          </a:ln>
          <a:effectLst>
            <a:outerShdw blurRad="127000" dist="762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0"/>
            <a:ext cx="8229600" cy="339447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p:spPr>
        <p:txBody>
          <a:bodyPr/>
          <a:lstStyle>
            <a:lvl1pPr>
              <a:defRPr/>
            </a:lvl1pPr>
          </a:lstStyle>
          <a:p>
            <a:pPr>
              <a:defRPr/>
            </a:pPr>
            <a:fld id="{4CC43564-2913-AC4D-9005-1A1EBCE69117}" type="datetime1">
              <a:rPr lang="zh-CN" altLang="en-US"/>
            </a:fld>
            <a:endParaRPr lang="zh-CN" altLang="en-US"/>
          </a:p>
        </p:txBody>
      </p:sp>
      <p:sp>
        <p:nvSpPr>
          <p:cNvPr id="5" name="页脚占位符 4"/>
          <p:cNvSpPr>
            <a:spLocks noGrp="1"/>
          </p:cNvSpPr>
          <p:nvPr>
            <p:ph type="ftr" sz="quarter" idx="11"/>
          </p:nvPr>
        </p:nvSpPr>
        <p:spPr>
          <a:xfrm>
            <a:off x="3124200" y="4767263"/>
            <a:ext cx="2895600" cy="273844"/>
          </a:xfrm>
        </p:spPr>
        <p:txBody>
          <a:bodyPr/>
          <a:lstStyle>
            <a:lvl1pPr>
              <a:defRPr smtClean="0"/>
            </a:lvl1pPr>
          </a:lstStyle>
          <a:p>
            <a:pPr>
              <a:defRPr/>
            </a:pPr>
            <a:r>
              <a:rPr lang="zh-CN" altLang="en-US" dirty="0" smtClean="0"/>
              <a:t>共</a:t>
            </a:r>
            <a:r>
              <a:rPr lang="en-US" altLang="zh-CN" dirty="0" smtClean="0"/>
              <a:t>12</a:t>
            </a:r>
            <a:r>
              <a:rPr lang="zh-CN" altLang="en-US" dirty="0" smtClean="0"/>
              <a:t>页，</a:t>
            </a:r>
            <a:r>
              <a:rPr lang="zh-CN" altLang="en-US" dirty="0"/>
              <a:t>第</a:t>
            </a:r>
            <a:r>
              <a:rPr lang="en-US" altLang="zh-CN" dirty="0"/>
              <a:t>1</a:t>
            </a:r>
            <a:r>
              <a:rPr lang="zh-CN" altLang="en-US" dirty="0"/>
              <a:t>页</a:t>
            </a:r>
            <a:endParaRPr lang="zh-CN" altLang="en-US" dirty="0"/>
          </a:p>
        </p:txBody>
      </p:sp>
      <p:sp>
        <p:nvSpPr>
          <p:cNvPr id="6" name="灯片编号占位符 5"/>
          <p:cNvSpPr>
            <a:spLocks noGrp="1"/>
          </p:cNvSpPr>
          <p:nvPr>
            <p:ph type="sldNum" sz="quarter" idx="12"/>
          </p:nvPr>
        </p:nvSpPr>
        <p:spPr>
          <a:xfrm>
            <a:off x="6553200" y="4767263"/>
            <a:ext cx="2133600" cy="273844"/>
          </a:xfrm>
        </p:spPr>
        <p:txBody>
          <a:bodyPr/>
          <a:lstStyle>
            <a:lvl1pPr>
              <a:defRPr smtClean="0"/>
            </a:lvl1pPr>
          </a:lstStyle>
          <a:p>
            <a:pPr>
              <a:defRPr/>
            </a:pPr>
            <a:fld id="{B7FD4F4C-FC46-7149-8F6E-3690CC4432E9}" type="slidenum">
              <a:rPr lang="zh-CN" altLang="en-US"/>
            </a:fld>
            <a:endParaRPr lang="zh-CN" altLang="en-US"/>
          </a:p>
        </p:txBody>
      </p:sp>
    </p:spTree>
  </p:cSld>
  <p:clrMapOvr>
    <a:masterClrMapping/>
  </p:clrMapOvr>
  <p:transition spd="slow">
    <p:sndAc>
      <p:stSnd>
        <p:snd r:embed="rId2" name="camera.wav"/>
      </p:stSnd>
    </p:sndAc>
  </p:transition>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AEE">
            <a:alpha val="60000"/>
          </a:srgb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2" Type="http://schemas.openxmlformats.org/officeDocument/2006/relationships/slideLayout" Target="../slideLayouts/slideLayout7.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362960" y="410210"/>
            <a:ext cx="2418715" cy="1757680"/>
          </a:xfrm>
          <a:prstGeom prst="rect">
            <a:avLst/>
          </a:prstGeom>
        </p:spPr>
      </p:pic>
      <p:sp>
        <p:nvSpPr>
          <p:cNvPr id="24" name="TextBox 22"/>
          <p:cNvSpPr txBox="1">
            <a:spLocks noChangeArrowheads="1"/>
          </p:cNvSpPr>
          <p:nvPr/>
        </p:nvSpPr>
        <p:spPr bwMode="auto">
          <a:xfrm>
            <a:off x="950595" y="2541270"/>
            <a:ext cx="722566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300">
                <a:solidFill>
                  <a:schemeClr val="tx1"/>
                </a:solidFill>
                <a:latin typeface="Nexa Light" pitchFamily="50" charset="0"/>
                <a:ea typeface="微软雅黑" panose="020B0503020204020204" pitchFamily="34" charset="-122"/>
              </a:defRPr>
            </a:lvl1pPr>
            <a:lvl2pPr marL="742950" indent="-285750">
              <a:defRPr sz="1300">
                <a:solidFill>
                  <a:schemeClr val="tx1"/>
                </a:solidFill>
                <a:latin typeface="Nexa Light" pitchFamily="50" charset="0"/>
                <a:ea typeface="微软雅黑" panose="020B0503020204020204" pitchFamily="34" charset="-122"/>
              </a:defRPr>
            </a:lvl2pPr>
            <a:lvl3pPr marL="1143000" indent="-228600">
              <a:defRPr sz="1300">
                <a:solidFill>
                  <a:schemeClr val="tx1"/>
                </a:solidFill>
                <a:latin typeface="Nexa Light" pitchFamily="50" charset="0"/>
                <a:ea typeface="微软雅黑" panose="020B0503020204020204" pitchFamily="34" charset="-122"/>
              </a:defRPr>
            </a:lvl3pPr>
            <a:lvl4pPr marL="1600200" indent="-228600">
              <a:defRPr sz="1300">
                <a:solidFill>
                  <a:schemeClr val="tx1"/>
                </a:solidFill>
                <a:latin typeface="Nexa Light" pitchFamily="50" charset="0"/>
                <a:ea typeface="微软雅黑" panose="020B0503020204020204" pitchFamily="34" charset="-122"/>
              </a:defRPr>
            </a:lvl4pPr>
            <a:lvl5pPr marL="2057400" indent="-228600">
              <a:defRPr sz="1300">
                <a:solidFill>
                  <a:schemeClr val="tx1"/>
                </a:solidFill>
                <a:latin typeface="Nexa Light" pitchFamily="50"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Nexa Light" pitchFamily="50"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Nexa Light" pitchFamily="50"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Nexa Light" pitchFamily="50"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Nexa Light" pitchFamily="50" charset="0"/>
                <a:ea typeface="微软雅黑" panose="020B0503020204020204" pitchFamily="34" charset="-122"/>
              </a:defRPr>
            </a:lvl9pPr>
          </a:lstStyle>
          <a:p>
            <a:pPr algn="ctr" eaLnBrk="1" hangingPunct="1"/>
            <a:r>
              <a:rPr lang="zh-CN" sz="3200" b="1" dirty="0" smtClean="0">
                <a:solidFill>
                  <a:schemeClr val="accent1"/>
                </a:solidFill>
                <a:latin typeface="华文隶书" panose="02010800040101010101" charset="-122"/>
                <a:ea typeface="华文隶书" panose="02010800040101010101" charset="-122"/>
              </a:rPr>
              <a:t>精神卫生法背景下大学生心理危机干预</a:t>
            </a:r>
            <a:endParaRPr lang="zh-CN" sz="3200" b="1" dirty="0" smtClean="0">
              <a:solidFill>
                <a:schemeClr val="accent1"/>
              </a:solidFill>
              <a:latin typeface="华文隶书" panose="02010800040101010101" charset="-122"/>
              <a:ea typeface="华文隶书" panose="02010800040101010101" charset="-122"/>
            </a:endParaRPr>
          </a:p>
        </p:txBody>
      </p:sp>
      <p:sp>
        <p:nvSpPr>
          <p:cNvPr id="26" name="文本框 25"/>
          <p:cNvSpPr txBox="1"/>
          <p:nvPr/>
        </p:nvSpPr>
        <p:spPr>
          <a:xfrm>
            <a:off x="3276600" y="3387090"/>
            <a:ext cx="1170305" cy="321945"/>
          </a:xfrm>
          <a:prstGeom prst="rect">
            <a:avLst/>
          </a:prstGeom>
          <a:noFill/>
        </p:spPr>
        <p:txBody>
          <a:bodyPr wrap="square" rtlCol="0">
            <a:spAutoFit/>
          </a:bodyPr>
          <a:lstStyle/>
          <a:p>
            <a:r>
              <a:rPr lang="zh-CN" altLang="en-US" sz="1500" dirty="0">
                <a:solidFill>
                  <a:schemeClr val="accent1"/>
                </a:solidFill>
                <a:latin typeface="微软雅黑" panose="020B0503020204020204" pitchFamily="34" charset="-122"/>
                <a:ea typeface="微软雅黑" panose="020B0503020204020204" pitchFamily="34" charset="-122"/>
              </a:rPr>
              <a:t>学生工作处</a:t>
            </a:r>
            <a:endParaRPr lang="zh-CN" altLang="en-US" sz="1500" dirty="0">
              <a:solidFill>
                <a:schemeClr val="accent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4446905" y="3387090"/>
            <a:ext cx="2954655" cy="321945"/>
          </a:xfrm>
          <a:prstGeom prst="rect">
            <a:avLst/>
          </a:prstGeom>
          <a:noFill/>
        </p:spPr>
        <p:txBody>
          <a:bodyPr wrap="square" rtlCol="0">
            <a:spAutoFit/>
          </a:bodyPr>
          <a:lstStyle/>
          <a:p>
            <a:r>
              <a:rPr lang="zh-CN" sz="1500" dirty="0">
                <a:solidFill>
                  <a:schemeClr val="accent1"/>
                </a:solidFill>
                <a:latin typeface="微软雅黑" panose="020B0503020204020204" pitchFamily="34" charset="-122"/>
                <a:ea typeface="微软雅黑" panose="020B0503020204020204" pitchFamily="34" charset="-122"/>
              </a:rPr>
              <a:t>大学生心理健康教育与咨询中心</a:t>
            </a:r>
            <a:endParaRPr lang="zh-CN" sz="1500" dirty="0">
              <a:solidFill>
                <a:schemeClr val="accent1"/>
              </a:solidFill>
              <a:latin typeface="微软雅黑" panose="020B0503020204020204" pitchFamily="34" charset="-122"/>
              <a:ea typeface="微软雅黑" panose="020B0503020204020204" pitchFamily="34" charset="-122"/>
            </a:endParaRPr>
          </a:p>
        </p:txBody>
      </p:sp>
      <p:sp>
        <p:nvSpPr>
          <p:cNvPr id="10" name="TextBox 25"/>
          <p:cNvSpPr txBox="1"/>
          <p:nvPr/>
        </p:nvSpPr>
        <p:spPr>
          <a:xfrm>
            <a:off x="6376670" y="3752850"/>
            <a:ext cx="890905" cy="414655"/>
          </a:xfrm>
          <a:prstGeom prst="rect">
            <a:avLst/>
          </a:prstGeom>
        </p:spPr>
        <p:txBody>
          <a:bodyPr wrap="square" lIns="68580" tIns="34290" rIns="68580" bIns="34290" anchor="ctr">
            <a:spAutoFit/>
          </a:bodyPr>
          <a:lstStyle>
            <a:defPPr>
              <a:defRPr lang="zh-CN"/>
            </a:defPPr>
            <a:lvl1pPr>
              <a:lnSpc>
                <a:spcPct val="150000"/>
              </a:lnSpc>
              <a:defRPr sz="4000" b="0">
                <a:solidFill>
                  <a:schemeClr val="bg1">
                    <a:lumMod val="50000"/>
                  </a:schemeClr>
                </a:solidFill>
                <a:latin typeface="微软雅黑" panose="020B0503020204020204" pitchFamily="34" charset="-122"/>
                <a:ea typeface="微软雅黑" panose="020B0503020204020204" pitchFamily="34" charset="-122"/>
              </a:defRPr>
            </a:lvl1pPr>
          </a:lstStyle>
          <a:p>
            <a:r>
              <a:rPr lang="zh-CN" sz="1500" dirty="0">
                <a:solidFill>
                  <a:schemeClr val="accent1"/>
                </a:solidFill>
                <a:cs typeface="微软雅黑" panose="020B0503020204020204" pitchFamily="34" charset="-122"/>
              </a:rPr>
              <a:t>邵 啸</a:t>
            </a:r>
            <a:endParaRPr lang="zh-CN" sz="1500" dirty="0">
              <a:solidFill>
                <a:schemeClr val="accent1"/>
              </a:solidFill>
              <a:cs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9" name="内容占位符 2"/>
          <p:cNvSpPr>
            <a:spLocks noGrp="1"/>
          </p:cNvSpPr>
          <p:nvPr/>
        </p:nvSpPr>
        <p:spPr>
          <a:xfrm>
            <a:off x="858520" y="1411605"/>
            <a:ext cx="7646670" cy="1590040"/>
          </a:xfrm>
          <a:prstGeom prst="rect">
            <a:avLst/>
          </a:prstGeom>
          <a:noFill/>
          <a:ln w="9525">
            <a:noFill/>
          </a:ln>
        </p:spPr>
        <p:txBody>
          <a:bodyPr vert="horz" wrap="square" lIns="91440" tIns="45720" rIns="91440" bIns="45720" anchor="t"/>
          <a:lst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40080" indent="-236855"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7280" indent="-173355"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7305" indent="-182880"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panose="05020102010507070707"/>
              <a:buChar char=""/>
              <a:defRPr kumimoji="0" sz="2000" kern="1200">
                <a:solidFill>
                  <a:schemeClr val="tx1"/>
                </a:solidFill>
                <a:latin typeface="+mn-lt"/>
                <a:ea typeface="+mn-ea"/>
                <a:cs typeface="+mn-cs"/>
              </a:defRPr>
            </a:lvl6pPr>
            <a:lvl7pPr marL="171894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8pPr>
            <a:lvl9pPr marL="213042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9pPr>
          </a:lstStyle>
          <a:p>
            <a:pPr marL="0" indent="0" eaLnBrk="1" hangingPunct="1">
              <a:spcBef>
                <a:spcPts val="1200"/>
              </a:spcBef>
              <a:spcAft>
                <a:spcPts val="600"/>
              </a:spcAft>
              <a:buNone/>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第二章</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第二十三条</a:t>
            </a: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endParaRPr>
          </a:p>
          <a:p>
            <a:pPr marL="0" indent="0" eaLnBrk="1" hangingPunct="1">
              <a:spcBef>
                <a:spcPts val="1200"/>
              </a:spcBef>
              <a:spcAft>
                <a:spcPts val="600"/>
              </a:spcAft>
              <a:buNone/>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sz="2000" b="1" u="sng"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心理咨询人员</a:t>
            </a:r>
            <a:r>
              <a:rPr lang="zh-CN" altLang="zh-CN" sz="2000" b="1" u="sng" dirty="0">
                <a:latin typeface="微软雅黑" panose="020B0503020204020204" pitchFamily="34" charset="-122"/>
                <a:ea typeface="微软雅黑" panose="020B0503020204020204" pitchFamily="34" charset="-122"/>
                <a:cs typeface="微软雅黑" panose="020B0503020204020204" pitchFamily="34" charset="-122"/>
                <a:sym typeface="+mn-ea"/>
              </a:rPr>
              <a:t>不得从事心理治疗或者精神障碍的诊断、治疗。</a:t>
            </a:r>
            <a:endParaRPr lang="zh-CN" altLang="zh-CN" sz="2000" dirty="0">
              <a:latin typeface="微软雅黑" panose="020B0503020204020204" pitchFamily="34" charset="-122"/>
              <a:ea typeface="微软雅黑" panose="020B0503020204020204" pitchFamily="34" charset="-122"/>
              <a:cs typeface="微软雅黑" panose="020B0503020204020204" pitchFamily="34" charset="-122"/>
            </a:endParaRPr>
          </a:p>
          <a:p>
            <a:pPr marL="0" indent="0" eaLnBrk="1" hangingPunct="1">
              <a:spcBef>
                <a:spcPts val="1200"/>
              </a:spcBef>
              <a:spcAft>
                <a:spcPts val="600"/>
              </a:spcAft>
              <a:buNone/>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心理咨询人员发现接受咨询的人员可能患有精神障碍的，应当建议其到符合本法规定的医疗机构就诊。</a:t>
            </a:r>
            <a:endParaRPr lang="zh-CN"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eaLnBrk="1" hangingPunct="1">
              <a:spcBef>
                <a:spcPts val="1200"/>
              </a:spcBef>
              <a:spcAft>
                <a:spcPts val="600"/>
              </a:spcAft>
              <a:buNone/>
            </a:pPr>
            <a:endParaRPr lang="zh-CN"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eaLnBrk="1" hangingPunct="1">
              <a:spcBef>
                <a:spcPts val="1200"/>
              </a:spcBef>
              <a:spcAft>
                <a:spcPts val="600"/>
              </a:spcAft>
              <a:buNone/>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9" name="内容占位符 2"/>
          <p:cNvSpPr>
            <a:spLocks noGrp="1"/>
          </p:cNvSpPr>
          <p:nvPr/>
        </p:nvSpPr>
        <p:spPr>
          <a:xfrm>
            <a:off x="748665" y="1460500"/>
            <a:ext cx="7646670" cy="1590040"/>
          </a:xfrm>
          <a:prstGeom prst="rect">
            <a:avLst/>
          </a:prstGeom>
          <a:noFill/>
          <a:ln w="9525">
            <a:noFill/>
          </a:ln>
        </p:spPr>
        <p:txBody>
          <a:bodyPr vert="horz" wrap="square" lIns="91440" tIns="45720" rIns="91440" bIns="45720" anchor="t"/>
          <a:lst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40080" indent="-236855"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7280" indent="-173355"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7305" indent="-182880"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panose="05020102010507070707"/>
              <a:buChar char=""/>
              <a:defRPr kumimoji="0" sz="2000" kern="1200">
                <a:solidFill>
                  <a:schemeClr val="tx1"/>
                </a:solidFill>
                <a:latin typeface="+mn-lt"/>
                <a:ea typeface="+mn-ea"/>
                <a:cs typeface="+mn-cs"/>
              </a:defRPr>
            </a:lvl6pPr>
            <a:lvl7pPr marL="171894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8pPr>
            <a:lvl9pPr marL="213042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9pPr>
          </a:lstStyle>
          <a:p>
            <a:pPr marL="0" indent="0" eaLnBrk="1" hangingPunct="1">
              <a:spcBef>
                <a:spcPts val="1200"/>
              </a:spcBef>
              <a:spcAft>
                <a:spcPts val="600"/>
              </a:spcAft>
              <a:buNone/>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第三章</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第二十七条</a:t>
            </a: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eaLnBrk="1" hangingPunct="1">
              <a:spcBef>
                <a:spcPts val="1200"/>
              </a:spcBef>
              <a:spcAft>
                <a:spcPts val="600"/>
              </a:spcAft>
              <a:buNone/>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精神障碍的诊断应当</a:t>
            </a:r>
            <a:r>
              <a:rPr lang="zh-CN" altLang="zh-CN"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以精神健康状况为依据</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（诊断的复杂性）</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eaLnBrk="1" hangingPunct="1">
              <a:spcBef>
                <a:spcPts val="1200"/>
              </a:spcBef>
              <a:spcAft>
                <a:spcPts val="600"/>
              </a:spcAft>
              <a:buNone/>
            </a:pP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除</a:t>
            </a:r>
            <a:r>
              <a:rPr lang="zh-CN" altLang="zh-CN" sz="2000" u="sng" dirty="0">
                <a:latin typeface="微软雅黑" panose="020B0503020204020204" pitchFamily="34" charset="-122"/>
                <a:ea typeface="微软雅黑" panose="020B0503020204020204" pitchFamily="34" charset="-122"/>
                <a:cs typeface="微软雅黑" panose="020B0503020204020204" pitchFamily="34" charset="-122"/>
                <a:sym typeface="+mn-ea"/>
              </a:rPr>
              <a:t>法律另有规定</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外，</a:t>
            </a:r>
            <a:r>
              <a:rPr lang="zh-CN" altLang="zh-CN"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不得违背本人意志进行确定其是否患有精神障碍的医学检查。</a:t>
            </a: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9" name="内容占位符 2"/>
          <p:cNvSpPr>
            <a:spLocks noGrp="1"/>
          </p:cNvSpPr>
          <p:nvPr/>
        </p:nvSpPr>
        <p:spPr>
          <a:xfrm>
            <a:off x="748665" y="1143000"/>
            <a:ext cx="7646670" cy="1590040"/>
          </a:xfrm>
          <a:prstGeom prst="rect">
            <a:avLst/>
          </a:prstGeom>
          <a:noFill/>
          <a:ln w="9525">
            <a:noFill/>
          </a:ln>
        </p:spPr>
        <p:txBody>
          <a:bodyPr vert="horz" wrap="square" lIns="91440" tIns="45720" rIns="91440" bIns="45720" anchor="t"/>
          <a:lst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40080" indent="-236855"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7280" indent="-173355"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7305" indent="-182880"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panose="05020102010507070707"/>
              <a:buChar char=""/>
              <a:defRPr kumimoji="0" sz="2000" kern="1200">
                <a:solidFill>
                  <a:schemeClr val="tx1"/>
                </a:solidFill>
                <a:latin typeface="+mn-lt"/>
                <a:ea typeface="+mn-ea"/>
                <a:cs typeface="+mn-cs"/>
              </a:defRPr>
            </a:lvl6pPr>
            <a:lvl7pPr marL="171894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8pPr>
            <a:lvl9pPr marL="213042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9pPr>
          </a:lstStyle>
          <a:p>
            <a:pPr marL="0" indent="0" eaLnBrk="1" hangingPunct="1">
              <a:lnSpc>
                <a:spcPts val="2500"/>
              </a:lnSpc>
              <a:buNone/>
            </a:pPr>
            <a:r>
              <a:rPr lang="zh-CN" altLang="en-US" sz="18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罗森</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汉恩实验：斯坦福大学心理学系的教授罗森汉恩博士于</a:t>
            </a:r>
            <a:r>
              <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1972</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年进行了著名的罗森汉恩实验</a:t>
            </a:r>
            <a:r>
              <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后来也被称为“假病人实验”</a:t>
            </a:r>
            <a:r>
              <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。罗森汉恩博士招募了</a:t>
            </a:r>
            <a:r>
              <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8</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个人</a:t>
            </a:r>
            <a:r>
              <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三女五男</a:t>
            </a:r>
            <a:r>
              <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扮演假病人，他们分别是一位二十多岁的研究生，三位心理学家，一位儿科医生，一位精神病学家，一位画家，一位家庭主妇。所有的假病人都告诉精神病医院的医生，他们幻听严重。但是除了这个症状以外，他们所有的言行完全正常，并且给问诊者的信息都是真实的</a:t>
            </a:r>
            <a:r>
              <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除了自己的姓名和职业外</a:t>
            </a:r>
            <a:r>
              <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。被关入精神病医院后，这</a:t>
            </a:r>
            <a:r>
              <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8</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个假病人的所有行为都表现正常，不再幻听，也没有任何其他精神病理学上的症状，但是却没有一个假病人被任何一个医护人员识破。最后</a:t>
            </a:r>
            <a:r>
              <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8</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人平均住院</a:t>
            </a:r>
            <a:r>
              <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19</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天，最长的</a:t>
            </a:r>
            <a:r>
              <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51</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天，最短的</a:t>
            </a:r>
            <a:r>
              <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7</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天</a:t>
            </a:r>
            <a:endPar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标题 1"/>
          <p:cNvSpPr>
            <a:spLocks noGrp="1"/>
          </p:cNvSpPr>
          <p:nvPr/>
        </p:nvSpPr>
        <p:spPr>
          <a:xfrm>
            <a:off x="748665" y="280670"/>
            <a:ext cx="6828155" cy="690880"/>
          </a:xfrm>
          <a:prstGeom prst="rect">
            <a:avLst/>
          </a:prstGeom>
        </p:spPr>
        <p:txBody>
          <a:bodyPr anchor="ct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2pPr>
            <a:lvl3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3pPr>
            <a:lvl4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4pPr>
            <a:lvl5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5pPr>
            <a:lvl6pPr marL="457200" algn="l" rtl="0" fontAlgn="base">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6pPr>
            <a:lvl7pPr marL="914400" algn="l" rtl="0" fontAlgn="base">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7pPr>
            <a:lvl8pPr marL="1371600" algn="l" rtl="0" fontAlgn="base">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8pPr>
            <a:lvl9pPr marL="1828800" algn="l" rtl="0" fontAlgn="base">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zh-CN" sz="24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罗森汉恩</a:t>
            </a:r>
            <a:r>
              <a:rPr kumimoji="0" lang="zh-CN" altLang="zh-CN" sz="2400" b="1"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实验</a:t>
            </a:r>
            <a:r>
              <a:rPr kumimoji="0" lang="en-US" altLang="zh-CN" sz="2400" b="1"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2400" b="1"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心理</a:t>
            </a:r>
            <a:r>
              <a:rPr kumimoji="0" lang="en-US" altLang="zh-CN" sz="2400" b="1"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2400" b="1"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精神障碍诊断复杂性</a:t>
            </a:r>
            <a:endParaRPr kumimoji="0" lang="zh-CN" altLang="en-US" sz="2400" b="1"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9" name="内容占位符 2"/>
          <p:cNvSpPr>
            <a:spLocks noGrp="1"/>
          </p:cNvSpPr>
          <p:nvPr/>
        </p:nvSpPr>
        <p:spPr>
          <a:xfrm>
            <a:off x="748665" y="1417955"/>
            <a:ext cx="7646670" cy="1346835"/>
          </a:xfrm>
          <a:prstGeom prst="rect">
            <a:avLst/>
          </a:prstGeom>
          <a:noFill/>
          <a:ln w="9525">
            <a:noFill/>
          </a:ln>
        </p:spPr>
        <p:txBody>
          <a:bodyPr vert="horz" wrap="square" lIns="91440" tIns="45720" rIns="91440" bIns="45720" anchor="t"/>
          <a:lst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40080" indent="-236855"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7280" indent="-173355"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7305" indent="-182880"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panose="05020102010507070707"/>
              <a:buChar char=""/>
              <a:defRPr kumimoji="0" sz="2000" kern="1200">
                <a:solidFill>
                  <a:schemeClr val="tx1"/>
                </a:solidFill>
                <a:latin typeface="+mn-lt"/>
                <a:ea typeface="+mn-ea"/>
                <a:cs typeface="+mn-cs"/>
              </a:defRPr>
            </a:lvl6pPr>
            <a:lvl7pPr marL="171894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8pPr>
            <a:lvl9pPr marL="213042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9pPr>
          </a:lstStyle>
          <a:p>
            <a:pPr marL="0" indent="0" eaLnBrk="1" hangingPunct="1">
              <a:buNone/>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第三章</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第二十八条 </a:t>
            </a: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endParaRPr>
          </a:p>
          <a:p>
            <a:pPr marL="0" indent="0" eaLnBrk="1" hangingPunct="1">
              <a:buNone/>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（一）</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除</a:t>
            </a:r>
            <a:r>
              <a:rPr lang="zh-CN" altLang="zh-CN"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个人自行</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到医疗机构进行精神障碍诊断外，疑似精神障碍患者的</a:t>
            </a:r>
            <a:r>
              <a:rPr lang="zh-CN" altLang="zh-CN"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近亲属</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可以将其送往医疗机构进行精神障碍诊断。</a:t>
            </a: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None/>
              <a:defRPr/>
            </a:pPr>
            <a:r>
              <a:rPr lang="zh-CN" altLang="en-US" sz="2000"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二）</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疑似精神障碍患者发生</a:t>
            </a:r>
            <a:r>
              <a:rPr lang="zh-CN" altLang="zh-CN"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伤害自身、危害他人安全</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的行为，或者有</a:t>
            </a:r>
            <a:r>
              <a:rPr lang="zh-CN" altLang="zh-CN"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伤害自身、危害他人安全</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的危险的，</a:t>
            </a:r>
            <a:r>
              <a:rPr lang="zh-CN" altLang="zh-CN"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其近亲属、</a:t>
            </a:r>
            <a:r>
              <a:rPr lang="zh-CN" altLang="zh-CN" sz="2000" b="1" u="sng"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所在单位、</a:t>
            </a:r>
            <a:r>
              <a:rPr lang="zh-CN" altLang="zh-CN"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当地公安机关</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应当</a:t>
            </a:r>
            <a:r>
              <a:rPr lang="zh-CN" altLang="zh-CN" sz="2000" b="1" u="sng"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立即采取措施予以制止，并将其送往医疗机构进行精神障碍诊断。</a:t>
            </a:r>
            <a:endParaRPr kumimoji="0" lang="zh-CN" altLang="zh-CN" sz="2000" b="1" i="0" u="sng"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82550" marR="0" lvl="0" indent="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None/>
              <a:defRPr/>
            </a:pP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indent="0" eaLnBrk="1" hangingPunct="1">
              <a:buNone/>
            </a:pP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nvSpPr>
        <p:spPr>
          <a:xfrm>
            <a:off x="909955" y="274955"/>
            <a:ext cx="7011035" cy="1143000"/>
          </a:xfrm>
          <a:prstGeom prst="rect">
            <a:avLst/>
          </a:prstGeom>
        </p:spPr>
        <p:txBody>
          <a:bodyPr anchor="ctr">
            <a:norm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2pPr>
            <a:lvl3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3pPr>
            <a:lvl4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4pPr>
            <a:lvl5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5pPr>
            <a:lvl6pPr marL="457200" algn="l" rtl="0" fontAlgn="base">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6pPr>
            <a:lvl7pPr marL="914400" algn="l" rtl="0" fontAlgn="base">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7pPr>
            <a:lvl8pPr marL="1371600" algn="l" rtl="0" fontAlgn="base">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8pPr>
            <a:lvl9pPr marL="1828800" algn="l" rtl="0" fontAlgn="base">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8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微软雅黑" panose="020B0503020204020204" pitchFamily="34" charset="-122"/>
                <a:ea typeface="微软雅黑" panose="020B0503020204020204" pitchFamily="34" charset="-122"/>
                <a:cs typeface="+mj-cs"/>
              </a:rPr>
              <a:t>关键点：患者如何送诊</a:t>
            </a:r>
            <a:endParaRPr kumimoji="0" lang="zh-CN" altLang="en-US" sz="28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9" name="内容占位符 2"/>
          <p:cNvSpPr>
            <a:spLocks noGrp="1"/>
          </p:cNvSpPr>
          <p:nvPr/>
        </p:nvSpPr>
        <p:spPr>
          <a:xfrm>
            <a:off x="858520" y="1411605"/>
            <a:ext cx="7646670" cy="1590040"/>
          </a:xfrm>
          <a:prstGeom prst="rect">
            <a:avLst/>
          </a:prstGeom>
          <a:noFill/>
          <a:ln w="9525">
            <a:noFill/>
          </a:ln>
        </p:spPr>
        <p:txBody>
          <a:bodyPr vert="horz" wrap="square" lIns="91440" tIns="45720" rIns="91440" bIns="45720" anchor="t"/>
          <a:lst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40080" indent="-236855"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7280" indent="-173355"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7305" indent="-182880"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panose="05020102010507070707"/>
              <a:buChar char=""/>
              <a:defRPr kumimoji="0" sz="2000" kern="1200">
                <a:solidFill>
                  <a:schemeClr val="tx1"/>
                </a:solidFill>
                <a:latin typeface="+mn-lt"/>
                <a:ea typeface="+mn-ea"/>
                <a:cs typeface="+mn-cs"/>
              </a:defRPr>
            </a:lvl6pPr>
            <a:lvl7pPr marL="171894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8pPr>
            <a:lvl9pPr marL="213042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None/>
              <a:defRPr/>
            </a:pPr>
            <a:r>
              <a:rPr lang="en-US" altLang="zh-CN" sz="2000"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第三章</a:t>
            </a:r>
            <a:r>
              <a:rPr lang="zh-CN" altLang="zh-CN" sz="2000"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第二十九条</a:t>
            </a:r>
            <a:endParaRPr kumimoji="0" lang="zh-CN"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None/>
              <a:defRPr/>
            </a:pPr>
            <a:r>
              <a:rPr lang="en-US" altLang="zh-CN" sz="2000"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sz="2000"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医疗</a:t>
            </a:r>
            <a:r>
              <a:rPr lang="zh-CN" altLang="zh-CN" sz="20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机构接到依照本法第二十八条第二款规定送诊的疑似精神障碍患者，应当将其留院，</a:t>
            </a:r>
            <a:r>
              <a:rPr lang="zh-CN" altLang="zh-CN" sz="200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立即指派精神科执业医师进行诊断，并及时出具诊断结论</a:t>
            </a:r>
            <a:r>
              <a:rPr lang="zh-CN" altLang="zh-CN" sz="20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eaLnBrk="1" hangingPunct="1">
              <a:buNone/>
            </a:pPr>
            <a:endParaRPr lang="zh-CN"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eaLnBrk="1" hangingPunct="1">
              <a:buNone/>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9" name="内容占位符 2"/>
          <p:cNvSpPr>
            <a:spLocks noGrp="1"/>
          </p:cNvSpPr>
          <p:nvPr/>
        </p:nvSpPr>
        <p:spPr>
          <a:xfrm>
            <a:off x="821690" y="1155065"/>
            <a:ext cx="7646670" cy="1590040"/>
          </a:xfrm>
          <a:prstGeom prst="rect">
            <a:avLst/>
          </a:prstGeom>
          <a:noFill/>
          <a:ln w="9525">
            <a:noFill/>
          </a:ln>
        </p:spPr>
        <p:txBody>
          <a:bodyPr vert="horz" wrap="square" lIns="91440" tIns="45720" rIns="91440" bIns="45720" anchor="t"/>
          <a:lst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40080" indent="-236855"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7280" indent="-173355"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7305" indent="-182880"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panose="05020102010507070707"/>
              <a:buChar char=""/>
              <a:defRPr kumimoji="0" sz="2000" kern="1200">
                <a:solidFill>
                  <a:schemeClr val="tx1"/>
                </a:solidFill>
                <a:latin typeface="+mn-lt"/>
                <a:ea typeface="+mn-ea"/>
                <a:cs typeface="+mn-cs"/>
              </a:defRPr>
            </a:lvl6pPr>
            <a:lvl7pPr marL="171894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8pPr>
            <a:lvl9pPr marL="213042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9pPr>
          </a:lstStyle>
          <a:p>
            <a:pPr marL="0" marR="0" lvl="0" indent="0" algn="l" defTabSz="914400" rtl="0" eaLnBrk="1" fontAlgn="auto" hangingPunct="1">
              <a:lnSpc>
                <a:spcPct val="100000"/>
              </a:lnSpc>
              <a:spcBef>
                <a:spcPts val="1200"/>
              </a:spcBef>
              <a:spcAft>
                <a:spcPts val="0"/>
              </a:spcAft>
              <a:buClr>
                <a:schemeClr val="accent1"/>
              </a:buClr>
              <a:buSzPct val="80000"/>
              <a:buFont typeface="Wingdings 2" panose="05020102010507070707"/>
              <a:buNone/>
              <a:defRPr/>
            </a:pPr>
            <a:r>
              <a:rPr lang="en-US" altLang="zh-CN" sz="2000"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第三章</a:t>
            </a:r>
            <a:r>
              <a:rPr lang="zh-CN" altLang="zh-CN" sz="2000"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第三十</a:t>
            </a:r>
            <a:r>
              <a:rPr lang="zh-CN" altLang="zh-CN" sz="20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条 </a:t>
            </a: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hangingPunct="1">
              <a:lnSpc>
                <a:spcPct val="100000"/>
              </a:lnSpc>
              <a:spcBef>
                <a:spcPts val="1200"/>
              </a:spcBef>
              <a:spcAft>
                <a:spcPts val="0"/>
              </a:spcAft>
              <a:buClr>
                <a:schemeClr val="accent1"/>
              </a:buClr>
              <a:buSzPct val="80000"/>
              <a:buFont typeface="Wingdings 2" panose="05020102010507070707"/>
              <a:buNone/>
              <a:defRPr/>
            </a:pPr>
            <a:r>
              <a:rPr lang="en-US" altLang="zh-CN" sz="20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sz="2000"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精神障碍</a:t>
            </a:r>
            <a:r>
              <a:rPr lang="zh-CN" altLang="zh-CN" sz="20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的住院治疗实行</a:t>
            </a:r>
            <a:r>
              <a:rPr lang="zh-CN" altLang="zh-CN" sz="200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自愿原则。</a:t>
            </a: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hangingPunct="1">
              <a:lnSpc>
                <a:spcPct val="100000"/>
              </a:lnSpc>
              <a:spcBef>
                <a:spcPts val="1200"/>
              </a:spcBef>
              <a:spcAft>
                <a:spcPts val="0"/>
              </a:spcAft>
              <a:buClr>
                <a:schemeClr val="accent1"/>
              </a:buClr>
              <a:buSzPct val="80000"/>
              <a:buFont typeface="Wingdings 2" panose="05020102010507070707"/>
              <a:buNone/>
              <a:defRPr/>
            </a:pPr>
            <a:r>
              <a:rPr lang="en-US" altLang="zh-CN" sz="20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sz="2000"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诊断</a:t>
            </a:r>
            <a:r>
              <a:rPr lang="zh-CN" altLang="zh-CN" sz="20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结论、病情评估表明，就诊者为</a:t>
            </a:r>
            <a:r>
              <a:rPr lang="zh-CN" altLang="zh-CN" sz="200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严重精神障碍患者</a:t>
            </a:r>
            <a:r>
              <a:rPr lang="zh-CN" altLang="zh-CN" sz="20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并有下列情形之一的，应当对其实施住院治疗：</a:t>
            </a:r>
            <a:endParaRPr kumimoji="0" lang="zh-CN"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hangingPunct="1">
              <a:lnSpc>
                <a:spcPct val="100000"/>
              </a:lnSpc>
              <a:spcBef>
                <a:spcPts val="1200"/>
              </a:spcBef>
              <a:spcAft>
                <a:spcPts val="0"/>
              </a:spcAft>
              <a:buClr>
                <a:schemeClr val="accent1"/>
              </a:buClr>
              <a:buSzPct val="80000"/>
              <a:buFont typeface="Wingdings 2" panose="05020102010507070707"/>
              <a:buNone/>
              <a:defRPr/>
            </a:pPr>
            <a:r>
              <a:rPr lang="en-US" altLang="zh-CN" sz="2000"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sz="2000"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20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一）已经发生伤害自身的行为，或者有伤害自身的危险的；</a:t>
            </a:r>
            <a:endParaRPr kumimoji="0" lang="zh-CN"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hangingPunct="1">
              <a:lnSpc>
                <a:spcPct val="100000"/>
              </a:lnSpc>
              <a:spcBef>
                <a:spcPts val="1200"/>
              </a:spcBef>
              <a:spcAft>
                <a:spcPts val="0"/>
              </a:spcAft>
              <a:buClr>
                <a:schemeClr val="accent1"/>
              </a:buClr>
              <a:buSzPct val="80000"/>
              <a:buFont typeface="Wingdings 2" panose="05020102010507070707"/>
              <a:buNone/>
              <a:defRPr/>
            </a:pPr>
            <a:r>
              <a:rPr lang="en-US" altLang="zh-CN" sz="2000"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sz="2000"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（二</a:t>
            </a:r>
            <a:r>
              <a:rPr lang="zh-CN" altLang="zh-CN" sz="20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）已经发生危害他人安全的行为，或者有危害他人安全的危险的。</a:t>
            </a:r>
            <a:endParaRPr lang="zh-CN"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rtl="0" eaLnBrk="1" fontAlgn="auto" hangingPunct="1">
              <a:lnSpc>
                <a:spcPct val="100000"/>
              </a:lnSpc>
              <a:spcBef>
                <a:spcPts val="1200"/>
              </a:spcBef>
              <a:spcAft>
                <a:spcPts val="0"/>
              </a:spcAft>
              <a:buNone/>
            </a:pPr>
            <a:endParaRPr lang="zh-CN"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rtl="0" eaLnBrk="1" fontAlgn="auto" hangingPunct="1">
              <a:lnSpc>
                <a:spcPct val="100000"/>
              </a:lnSpc>
              <a:spcBef>
                <a:spcPts val="1200"/>
              </a:spcBef>
              <a:spcAft>
                <a:spcPts val="0"/>
              </a:spcAft>
              <a:buNone/>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9" name="内容占位符 2"/>
          <p:cNvSpPr>
            <a:spLocks noGrp="1"/>
          </p:cNvSpPr>
          <p:nvPr/>
        </p:nvSpPr>
        <p:spPr>
          <a:xfrm>
            <a:off x="748665" y="825500"/>
            <a:ext cx="7646670" cy="1590040"/>
          </a:xfrm>
          <a:prstGeom prst="rect">
            <a:avLst/>
          </a:prstGeom>
          <a:noFill/>
          <a:ln w="9525">
            <a:noFill/>
          </a:ln>
        </p:spPr>
        <p:txBody>
          <a:bodyPr vert="horz" wrap="square" lIns="91440" tIns="45720" rIns="91440" bIns="45720" anchor="t"/>
          <a:lst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40080" indent="-236855"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7280" indent="-173355"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7305" indent="-182880"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panose="05020102010507070707"/>
              <a:buChar char=""/>
              <a:defRPr kumimoji="0" sz="2000" kern="1200">
                <a:solidFill>
                  <a:schemeClr val="tx1"/>
                </a:solidFill>
                <a:latin typeface="+mn-lt"/>
                <a:ea typeface="+mn-ea"/>
                <a:cs typeface="+mn-cs"/>
              </a:defRPr>
            </a:lvl6pPr>
            <a:lvl7pPr marL="171894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8pPr>
            <a:lvl9pPr marL="213042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None/>
              <a:defRPr/>
            </a:pPr>
            <a:r>
              <a:rPr lang="en-US" altLang="zh-CN" sz="2000"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第三章</a:t>
            </a:r>
            <a:r>
              <a:rPr lang="zh-CN" altLang="zh-CN" sz="2000"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第三十一条</a:t>
            </a: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None/>
              <a:defRPr/>
            </a:pPr>
            <a:r>
              <a:rPr lang="en-US" altLang="zh-CN" sz="20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sz="2000"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sz="2000" u="sng"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精神障碍患者</a:t>
            </a:r>
            <a:r>
              <a:rPr lang="zh-CN" altLang="zh-CN" sz="20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有本法</a:t>
            </a:r>
            <a:r>
              <a:rPr lang="zh-CN" altLang="zh-CN" sz="2000" u="sng"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第三十条第二款第一项</a:t>
            </a:r>
            <a:r>
              <a:rPr lang="zh-CN" altLang="zh-CN" sz="20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情形的，</a:t>
            </a:r>
            <a:r>
              <a:rPr lang="zh-CN" altLang="zh-CN" sz="200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经其监护人同意</a:t>
            </a:r>
            <a:r>
              <a:rPr lang="zh-CN" altLang="zh-CN" sz="20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，医疗机构应当对患者实施住院治疗；</a:t>
            </a:r>
            <a:r>
              <a:rPr lang="zh-CN" altLang="zh-CN" sz="200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监护人不同意的，医疗机构不得对患者实施住院治疗</a:t>
            </a:r>
            <a:r>
              <a:rPr lang="zh-CN" altLang="zh-CN" sz="20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。监护人应当对</a:t>
            </a:r>
            <a:r>
              <a:rPr lang="zh-CN" altLang="zh-CN" sz="200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在家</a:t>
            </a:r>
            <a:r>
              <a:rPr lang="zh-CN" altLang="zh-CN" sz="20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居住的患者做好</a:t>
            </a:r>
            <a:r>
              <a:rPr lang="zh-CN" altLang="zh-CN" sz="200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看护管理</a:t>
            </a:r>
            <a:r>
              <a:rPr lang="zh-CN" altLang="zh-CN" sz="20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sz="20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None/>
              <a:defRPr/>
            </a:pPr>
            <a:endParaRPr lang="zh-CN" altLang="zh-CN" sz="20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None/>
              <a:defRPr/>
            </a:pPr>
            <a:r>
              <a:rPr lang="zh-CN" altLang="en-US" sz="2000"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第三章</a:t>
            </a:r>
            <a:r>
              <a:rPr lang="zh-CN" altLang="zh-CN" sz="2000"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第三十五条</a:t>
            </a: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None/>
              <a:defRPr/>
            </a:pPr>
            <a:r>
              <a:rPr lang="en-US" altLang="zh-CN" sz="2000"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u="sng"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sz="2000" u="sng"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精神障碍患者</a:t>
            </a:r>
            <a:r>
              <a:rPr lang="zh-CN" altLang="zh-CN" sz="2000"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有本法</a:t>
            </a:r>
            <a:r>
              <a:rPr lang="zh-CN" altLang="zh-CN" sz="2000" u="sng"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第三十条第二款第二项</a:t>
            </a:r>
            <a:r>
              <a:rPr lang="zh-CN" altLang="zh-CN" sz="2000"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情形的，其监护人应当同意对患者实施住院治疗。</a:t>
            </a:r>
            <a:r>
              <a:rPr lang="zh-CN" altLang="zh-CN" sz="200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监护人阻碍实施住院治疗或者患者擅自脱离住院治疗的，可以由公安机关协助医疗机构采取措施对患者实施住院治疗。</a:t>
            </a:r>
            <a:r>
              <a:rPr lang="zh-CN" altLang="en-US" sz="200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endParaRPr kumimoji="0" lang="en-US" altLang="zh-CN" sz="2000" b="0"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None/>
              <a:defRPr/>
            </a:pPr>
            <a:r>
              <a:rPr lang="en-US" altLang="zh-CN" sz="2000"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endParaRPr kumimoji="0" lang="zh-CN"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None/>
              <a:defRPr/>
            </a:pP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圆角矩形标注 4"/>
          <p:cNvSpPr/>
          <p:nvPr/>
        </p:nvSpPr>
        <p:spPr>
          <a:xfrm>
            <a:off x="4455160" y="400685"/>
            <a:ext cx="1746250" cy="757555"/>
          </a:xfrm>
          <a:prstGeom prst="wedgeRoundRectCallout">
            <a:avLst/>
          </a:prstGeom>
          <a:solidFill>
            <a:srgbClr val="2178D5"/>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b="1"/>
              <a:t>已经有自杀或自伤行为，或有自杀或自伤危险</a:t>
            </a:r>
            <a:endParaRPr lang="zh-CN" altLang="en-US" b="1"/>
          </a:p>
        </p:txBody>
      </p:sp>
      <p:sp>
        <p:nvSpPr>
          <p:cNvPr id="6" name="圆角矩形标注 5"/>
          <p:cNvSpPr/>
          <p:nvPr/>
        </p:nvSpPr>
        <p:spPr>
          <a:xfrm>
            <a:off x="4532630" y="2415540"/>
            <a:ext cx="1746250" cy="757555"/>
          </a:xfrm>
          <a:prstGeom prst="wedgeRoundRectCallout">
            <a:avLst/>
          </a:prstGeom>
          <a:solidFill>
            <a:srgbClr val="2178D5"/>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b="1"/>
              <a:t>已经发生危害他人安全的行为或有危害他人的危险</a:t>
            </a:r>
            <a:endParaRPr lang="zh-CN" altLang="en-US"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9" name="内容占位符 2"/>
          <p:cNvSpPr>
            <a:spLocks noGrp="1"/>
          </p:cNvSpPr>
          <p:nvPr/>
        </p:nvSpPr>
        <p:spPr>
          <a:xfrm>
            <a:off x="821690" y="1155065"/>
            <a:ext cx="7646670" cy="1590040"/>
          </a:xfrm>
          <a:prstGeom prst="rect">
            <a:avLst/>
          </a:prstGeom>
          <a:noFill/>
          <a:ln w="9525">
            <a:noFill/>
          </a:ln>
        </p:spPr>
        <p:txBody>
          <a:bodyPr vert="horz" wrap="square" lIns="91440" tIns="45720" rIns="91440" bIns="45720" anchor="t"/>
          <a:lst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40080" indent="-236855"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7280" indent="-173355"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7305" indent="-182880"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panose="05020102010507070707"/>
              <a:buChar char=""/>
              <a:defRPr kumimoji="0" sz="2000" kern="1200">
                <a:solidFill>
                  <a:schemeClr val="tx1"/>
                </a:solidFill>
                <a:latin typeface="+mn-lt"/>
                <a:ea typeface="+mn-ea"/>
                <a:cs typeface="+mn-cs"/>
              </a:defRPr>
            </a:lvl6pPr>
            <a:lvl7pPr marL="171894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8pPr>
            <a:lvl9pPr marL="213042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9pPr>
          </a:lstStyle>
          <a:p>
            <a:pPr marL="0" indent="0" eaLnBrk="1" hangingPunct="1">
              <a:buNone/>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第三章</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第三十六条 </a:t>
            </a: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endParaRPr>
          </a:p>
          <a:p>
            <a:pPr marL="0" indent="0" eaLnBrk="1" hangingPunct="1">
              <a:buNone/>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诊断结论表明需要住院治疗的精神障碍患者，</a:t>
            </a:r>
            <a:r>
              <a:rPr lang="zh-CN" altLang="zh-CN"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本人没有能力办理住院手续的，由其监护人办理住院手续</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eaLnBrk="1" hangingPunct="1">
              <a:buNone/>
            </a:pP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endParaRPr>
          </a:p>
          <a:p>
            <a:pPr marL="0" indent="0" eaLnBrk="1" hangingPunct="1">
              <a:buNone/>
            </a:pP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endParaRPr>
          </a:p>
          <a:p>
            <a:pPr marL="0" indent="0" eaLnBrk="1" hangingPunct="1">
              <a:buNone/>
            </a:pPr>
            <a:r>
              <a:rPr lang="en-US" altLang="zh-CN" sz="200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sz="200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精神障碍</a:t>
            </a:r>
            <a:r>
              <a:rPr lang="zh-CN" altLang="zh-CN" sz="200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患者有本法</a:t>
            </a:r>
            <a:r>
              <a:rPr lang="zh-CN" altLang="zh-CN" sz="2000" u="sng"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第三十条第二款第二项</a:t>
            </a:r>
            <a:r>
              <a:rPr lang="zh-CN" altLang="zh-CN" sz="200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情形，其监护人不办理住院手续的，由患者</a:t>
            </a:r>
            <a:r>
              <a:rPr lang="zh-CN" altLang="zh-CN" sz="2000" b="1" u="sng"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所在</a:t>
            </a:r>
            <a:r>
              <a:rPr lang="zh-CN" altLang="zh-CN" sz="2000" b="1" u="sng"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单位</a:t>
            </a:r>
            <a:r>
              <a:rPr lang="zh-CN" altLang="zh-CN" sz="200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办理</a:t>
            </a:r>
            <a:r>
              <a:rPr lang="zh-CN" altLang="zh-CN" sz="200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住院手续，并由医疗机构在患者病历中予以</a:t>
            </a:r>
            <a:r>
              <a:rPr lang="zh-CN" altLang="zh-CN" sz="2000" b="1" u="sng"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记录</a:t>
            </a:r>
            <a:r>
              <a:rPr lang="zh-CN" altLang="zh-CN" sz="200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a:p>
            <a:pPr marL="0" indent="0" eaLnBrk="1" hangingPunct="1">
              <a:buNone/>
            </a:pP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圆角矩形标注 5"/>
          <p:cNvSpPr/>
          <p:nvPr/>
        </p:nvSpPr>
        <p:spPr>
          <a:xfrm>
            <a:off x="5592445" y="2192655"/>
            <a:ext cx="1746250" cy="757555"/>
          </a:xfrm>
          <a:prstGeom prst="wedgeRoundRectCallout">
            <a:avLst/>
          </a:prstGeom>
          <a:solidFill>
            <a:srgbClr val="2178D5"/>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b="1"/>
              <a:t>已经发生危害他人安全的行为或有危害他人的危险</a:t>
            </a:r>
            <a:endParaRPr lang="zh-CN" altLang="en-US"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9" name="内容占位符 2"/>
          <p:cNvSpPr>
            <a:spLocks noGrp="1"/>
          </p:cNvSpPr>
          <p:nvPr/>
        </p:nvSpPr>
        <p:spPr>
          <a:xfrm>
            <a:off x="748665" y="1143000"/>
            <a:ext cx="7646670" cy="1590040"/>
          </a:xfrm>
          <a:prstGeom prst="rect">
            <a:avLst/>
          </a:prstGeom>
          <a:noFill/>
          <a:ln w="9525">
            <a:noFill/>
          </a:ln>
        </p:spPr>
        <p:txBody>
          <a:bodyPr vert="horz" wrap="square" lIns="91440" tIns="45720" rIns="91440" bIns="45720" anchor="t"/>
          <a:lst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40080" indent="-236855"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7280" indent="-173355"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7305" indent="-182880"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panose="05020102010507070707"/>
              <a:buChar char=""/>
              <a:defRPr kumimoji="0" sz="2000" kern="1200">
                <a:solidFill>
                  <a:schemeClr val="tx1"/>
                </a:solidFill>
                <a:latin typeface="+mn-lt"/>
                <a:ea typeface="+mn-ea"/>
                <a:cs typeface="+mn-cs"/>
              </a:defRPr>
            </a:lvl6pPr>
            <a:lvl7pPr marL="171894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8pPr>
            <a:lvl9pPr marL="213042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9pPr>
          </a:lstStyle>
          <a:p>
            <a:pPr marL="0" indent="0" eaLnBrk="1" hangingPunct="1">
              <a:lnSpc>
                <a:spcPct val="150000"/>
              </a:lnSpc>
              <a:buNone/>
            </a:pP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、送诊，</a:t>
            </a:r>
            <a:r>
              <a:rPr lang="zh-CN" altLang="en-US" sz="2000" b="1" u="sng"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通知监护人（并告知其责任）</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，授权送治、办理住院。</a:t>
            </a:r>
            <a:endParaRPr lang="en-US" altLang="zh-CN" sz="2000" b="1" dirty="0">
              <a:latin typeface="微软雅黑" panose="020B0503020204020204" pitchFamily="34" charset="-122"/>
              <a:ea typeface="微软雅黑" panose="020B0503020204020204" pitchFamily="34" charset="-122"/>
              <a:cs typeface="微软雅黑" panose="020B0503020204020204" pitchFamily="34" charset="-122"/>
            </a:endParaRPr>
          </a:p>
          <a:p>
            <a:pPr marL="0" indent="0" eaLnBrk="1" hangingPunct="1">
              <a:lnSpc>
                <a:spcPct val="150000"/>
              </a:lnSpc>
              <a:buNone/>
            </a:pP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、监护人不授权，视情况：领回监护；等监护人来校，再一起送诊。</a:t>
            </a:r>
            <a:endParaRPr lang="en-US" altLang="zh-CN" sz="2000" b="1" dirty="0">
              <a:latin typeface="微软雅黑" panose="020B0503020204020204" pitchFamily="34" charset="-122"/>
              <a:ea typeface="微软雅黑" panose="020B0503020204020204" pitchFamily="34" charset="-122"/>
              <a:cs typeface="微软雅黑" panose="020B0503020204020204" pitchFamily="34" charset="-122"/>
            </a:endParaRPr>
          </a:p>
          <a:p>
            <a:pPr marL="0" indent="0" eaLnBrk="1" hangingPunct="1">
              <a:lnSpc>
                <a:spcPct val="150000"/>
              </a:lnSpc>
              <a:buNone/>
            </a:pP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、监护人不授权，患者情况严重，医院直接收治入院。</a:t>
            </a:r>
            <a:endParaRPr lang="en-US" altLang="zh-CN" sz="2000" b="1" dirty="0">
              <a:latin typeface="微软雅黑" panose="020B0503020204020204" pitchFamily="34" charset="-122"/>
              <a:ea typeface="微软雅黑" panose="020B0503020204020204" pitchFamily="34" charset="-122"/>
              <a:cs typeface="微软雅黑" panose="020B0503020204020204" pitchFamily="34" charset="-122"/>
            </a:endParaRPr>
          </a:p>
          <a:p>
            <a:pPr marL="0" indent="0" eaLnBrk="1" hangingPunct="1">
              <a:lnSpc>
                <a:spcPct val="150000"/>
              </a:lnSpc>
              <a:buNone/>
            </a:pP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、医院诊断无精神</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心理障碍，是心理问题，领回心理咨询。</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eaLnBrk="1" hangingPunct="1">
              <a:lnSpc>
                <a:spcPct val="150000"/>
              </a:lnSpc>
              <a:spcBef>
                <a:spcPts val="2400"/>
              </a:spcBef>
              <a:buNone/>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如果家长坚决不授权，则送至医院诊断后，将病历及相关所有资料整理保留发送给家长。且告知家长，遗弃应负的法律责任。</a:t>
            </a: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endParaRPr>
          </a:p>
          <a:p>
            <a:pPr marL="0" indent="0" eaLnBrk="1" hangingPunct="1">
              <a:lnSpc>
                <a:spcPct val="150000"/>
              </a:lnSpc>
              <a:buNone/>
            </a:pP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nvSpPr>
        <p:spPr>
          <a:xfrm>
            <a:off x="494665" y="0"/>
            <a:ext cx="7683500" cy="1143000"/>
          </a:xfrm>
          <a:prstGeom prst="rect">
            <a:avLst/>
          </a:prstGeom>
        </p:spPr>
        <p:txBody>
          <a:bodyPr anchor="ctr">
            <a:norm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2pPr>
            <a:lvl3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3pPr>
            <a:lvl4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4pPr>
            <a:lvl5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5pPr>
            <a:lvl6pPr marL="457200" algn="l" rtl="0" fontAlgn="base">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6pPr>
            <a:lvl7pPr marL="914400" algn="l" rtl="0" fontAlgn="base">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7pPr>
            <a:lvl8pPr marL="1371600" algn="l" rtl="0" fontAlgn="base">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8pPr>
            <a:lvl9pPr marL="1828800" algn="l" rtl="0" fontAlgn="base">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200" b="0"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微软雅黑" panose="020B0503020204020204" pitchFamily="34" charset="-122"/>
                <a:ea typeface="微软雅黑" panose="020B0503020204020204" pitchFamily="34" charset="-122"/>
                <a:cs typeface="+mj-cs"/>
              </a:rPr>
              <a:t>总结：学生送治住院程序</a:t>
            </a:r>
            <a:r>
              <a:rPr kumimoji="0" lang="zh-CN" altLang="en-US" sz="1800" b="0"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微软雅黑" panose="020B0503020204020204" pitchFamily="34" charset="-122"/>
                <a:ea typeface="微软雅黑" panose="020B0503020204020204" pitchFamily="34" charset="-122"/>
                <a:cs typeface="+mj-cs"/>
              </a:rPr>
              <a:t>（专家建议）</a:t>
            </a:r>
            <a:endParaRPr kumimoji="0" lang="zh-CN" altLang="en-US" sz="1800" b="0"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058527" y="2019403"/>
            <a:ext cx="4348365" cy="843872"/>
            <a:chOff x="3058527" y="2019402"/>
            <a:chExt cx="4348365" cy="843871"/>
          </a:xfrm>
        </p:grpSpPr>
        <p:sp>
          <p:nvSpPr>
            <p:cNvPr id="3" name="文本框 2"/>
            <p:cNvSpPr txBox="1"/>
            <p:nvPr/>
          </p:nvSpPr>
          <p:spPr>
            <a:xfrm>
              <a:off x="3058527" y="2279709"/>
              <a:ext cx="4348365" cy="583564"/>
            </a:xfrm>
            <a:prstGeom prst="rect">
              <a:avLst/>
            </a:prstGeom>
            <a:noFill/>
          </p:spPr>
          <p:txBody>
            <a:bodyPr wrap="square" rtlCol="0">
              <a:spAutoFit/>
            </a:bodyPr>
            <a:lstStyle/>
            <a:p>
              <a:pPr algn="ctr"/>
              <a:endParaRPr lang="zh-CN" altLang="en-US" sz="3200" b="1" dirty="0">
                <a:solidFill>
                  <a:schemeClr val="tx1">
                    <a:lumMod val="75000"/>
                  </a:schemeClr>
                </a:solidFill>
              </a:endParaRPr>
            </a:p>
          </p:txBody>
        </p:sp>
        <p:sp>
          <p:nvSpPr>
            <p:cNvPr id="5" name="文本框 4"/>
            <p:cNvSpPr txBox="1"/>
            <p:nvPr/>
          </p:nvSpPr>
          <p:spPr>
            <a:xfrm>
              <a:off x="3229671" y="2019402"/>
              <a:ext cx="1331264" cy="307777"/>
            </a:xfrm>
            <a:prstGeom prst="rect">
              <a:avLst/>
            </a:prstGeom>
            <a:noFill/>
          </p:spPr>
          <p:txBody>
            <a:bodyPr wrap="square" rtlCol="0">
              <a:spAutoFit/>
            </a:bodyPr>
            <a:lstStyle/>
            <a:p>
              <a:r>
                <a:rPr lang="en-US" altLang="zh-CN" sz="1400" dirty="0"/>
                <a:t>PART THREE</a:t>
              </a:r>
              <a:endParaRPr lang="zh-CN" altLang="en-US" sz="1400" dirty="0"/>
            </a:p>
          </p:txBody>
        </p:sp>
      </p:grpSp>
      <p:grpSp>
        <p:nvGrpSpPr>
          <p:cNvPr id="4" name="组合 3"/>
          <p:cNvGrpSpPr/>
          <p:nvPr/>
        </p:nvGrpSpPr>
        <p:grpSpPr>
          <a:xfrm>
            <a:off x="1928879" y="1944350"/>
            <a:ext cx="1129689" cy="1129689"/>
            <a:chOff x="1928879" y="1944350"/>
            <a:chExt cx="1129689" cy="1129689"/>
          </a:xfrm>
        </p:grpSpPr>
        <p:sp>
          <p:nvSpPr>
            <p:cNvPr id="2" name="椭圆 1"/>
            <p:cNvSpPr/>
            <p:nvPr/>
          </p:nvSpPr>
          <p:spPr>
            <a:xfrm>
              <a:off x="1928879" y="1944350"/>
              <a:ext cx="1129689" cy="112968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ysClr val="windowText" lastClr="000000"/>
                </a:solidFill>
              </a:endParaRPr>
            </a:p>
          </p:txBody>
        </p:sp>
        <p:sp>
          <p:nvSpPr>
            <p:cNvPr id="9" name="Freeform 18"/>
            <p:cNvSpPr>
              <a:spLocks noEditPoints="1"/>
            </p:cNvSpPr>
            <p:nvPr/>
          </p:nvSpPr>
          <p:spPr bwMode="auto">
            <a:xfrm>
              <a:off x="2155101" y="2105687"/>
              <a:ext cx="659346" cy="790830"/>
            </a:xfrm>
            <a:custGeom>
              <a:avLst/>
              <a:gdLst>
                <a:gd name="T0" fmla="*/ 456 w 456"/>
                <a:gd name="T1" fmla="*/ 528 h 548"/>
                <a:gd name="T2" fmla="*/ 436 w 456"/>
                <a:gd name="T3" fmla="*/ 548 h 548"/>
                <a:gd name="T4" fmla="*/ 84 w 456"/>
                <a:gd name="T5" fmla="*/ 548 h 548"/>
                <a:gd name="T6" fmla="*/ 0 w 456"/>
                <a:gd name="T7" fmla="*/ 464 h 548"/>
                <a:gd name="T8" fmla="*/ 84 w 456"/>
                <a:gd name="T9" fmla="*/ 380 h 548"/>
                <a:gd name="T10" fmla="*/ 436 w 456"/>
                <a:gd name="T11" fmla="*/ 380 h 548"/>
                <a:gd name="T12" fmla="*/ 456 w 456"/>
                <a:gd name="T13" fmla="*/ 399 h 548"/>
                <a:gd name="T14" fmla="*/ 436 w 456"/>
                <a:gd name="T15" fmla="*/ 419 h 548"/>
                <a:gd name="T16" fmla="*/ 90 w 456"/>
                <a:gd name="T17" fmla="*/ 419 h 548"/>
                <a:gd name="T18" fmla="*/ 45 w 456"/>
                <a:gd name="T19" fmla="*/ 464 h 548"/>
                <a:gd name="T20" fmla="*/ 90 w 456"/>
                <a:gd name="T21" fmla="*/ 509 h 548"/>
                <a:gd name="T22" fmla="*/ 436 w 456"/>
                <a:gd name="T23" fmla="*/ 509 h 548"/>
                <a:gd name="T24" fmla="*/ 456 w 456"/>
                <a:gd name="T25" fmla="*/ 528 h 548"/>
                <a:gd name="T26" fmla="*/ 235 w 456"/>
                <a:gd name="T27" fmla="*/ 78 h 548"/>
                <a:gd name="T28" fmla="*/ 309 w 456"/>
                <a:gd name="T29" fmla="*/ 6 h 548"/>
                <a:gd name="T30" fmla="*/ 309 w 456"/>
                <a:gd name="T31" fmla="*/ 0 h 548"/>
                <a:gd name="T32" fmla="*/ 303 w 456"/>
                <a:gd name="T33" fmla="*/ 0 h 548"/>
                <a:gd name="T34" fmla="*/ 228 w 456"/>
                <a:gd name="T35" fmla="*/ 72 h 548"/>
                <a:gd name="T36" fmla="*/ 229 w 456"/>
                <a:gd name="T37" fmla="*/ 77 h 548"/>
                <a:gd name="T38" fmla="*/ 235 w 456"/>
                <a:gd name="T39" fmla="*/ 78 h 548"/>
                <a:gd name="T40" fmla="*/ 372 w 456"/>
                <a:gd name="T41" fmla="*/ 137 h 548"/>
                <a:gd name="T42" fmla="*/ 295 w 456"/>
                <a:gd name="T43" fmla="*/ 85 h 548"/>
                <a:gd name="T44" fmla="*/ 232 w 456"/>
                <a:gd name="T45" fmla="*/ 98 h 548"/>
                <a:gd name="T46" fmla="*/ 170 w 456"/>
                <a:gd name="T47" fmla="*/ 85 h 548"/>
                <a:gd name="T48" fmla="*/ 93 w 456"/>
                <a:gd name="T49" fmla="*/ 137 h 548"/>
                <a:gd name="T50" fmla="*/ 175 w 456"/>
                <a:gd name="T51" fmla="*/ 341 h 548"/>
                <a:gd name="T52" fmla="*/ 232 w 456"/>
                <a:gd name="T53" fmla="*/ 328 h 548"/>
                <a:gd name="T54" fmla="*/ 290 w 456"/>
                <a:gd name="T55" fmla="*/ 341 h 548"/>
                <a:gd name="T56" fmla="*/ 372 w 456"/>
                <a:gd name="T57" fmla="*/ 137 h 548"/>
                <a:gd name="T58" fmla="*/ 172 w 456"/>
                <a:gd name="T59" fmla="*/ 126 h 548"/>
                <a:gd name="T60" fmla="*/ 168 w 456"/>
                <a:gd name="T61" fmla="*/ 126 h 548"/>
                <a:gd name="T62" fmla="*/ 128 w 456"/>
                <a:gd name="T63" fmla="*/ 161 h 548"/>
                <a:gd name="T64" fmla="*/ 119 w 456"/>
                <a:gd name="T65" fmla="*/ 169 h 548"/>
                <a:gd name="T66" fmla="*/ 118 w 456"/>
                <a:gd name="T67" fmla="*/ 169 h 548"/>
                <a:gd name="T68" fmla="*/ 116 w 456"/>
                <a:gd name="T69" fmla="*/ 168 h 548"/>
                <a:gd name="T70" fmla="*/ 109 w 456"/>
                <a:gd name="T71" fmla="*/ 157 h 548"/>
                <a:gd name="T72" fmla="*/ 168 w 456"/>
                <a:gd name="T73" fmla="*/ 106 h 548"/>
                <a:gd name="T74" fmla="*/ 173 w 456"/>
                <a:gd name="T75" fmla="*/ 106 h 548"/>
                <a:gd name="T76" fmla="*/ 181 w 456"/>
                <a:gd name="T77" fmla="*/ 117 h 548"/>
                <a:gd name="T78" fmla="*/ 172 w 456"/>
                <a:gd name="T79" fmla="*/ 12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6" h="548">
                  <a:moveTo>
                    <a:pt x="456" y="528"/>
                  </a:moveTo>
                  <a:cubicBezTo>
                    <a:pt x="456" y="539"/>
                    <a:pt x="447" y="548"/>
                    <a:pt x="436" y="548"/>
                  </a:cubicBezTo>
                  <a:cubicBezTo>
                    <a:pt x="84" y="548"/>
                    <a:pt x="84" y="548"/>
                    <a:pt x="84" y="548"/>
                  </a:cubicBezTo>
                  <a:cubicBezTo>
                    <a:pt x="38" y="548"/>
                    <a:pt x="0" y="510"/>
                    <a:pt x="0" y="464"/>
                  </a:cubicBezTo>
                  <a:cubicBezTo>
                    <a:pt x="0" y="417"/>
                    <a:pt x="38" y="380"/>
                    <a:pt x="84" y="380"/>
                  </a:cubicBezTo>
                  <a:cubicBezTo>
                    <a:pt x="436" y="380"/>
                    <a:pt x="436" y="380"/>
                    <a:pt x="436" y="380"/>
                  </a:cubicBezTo>
                  <a:cubicBezTo>
                    <a:pt x="447" y="380"/>
                    <a:pt x="456" y="389"/>
                    <a:pt x="456" y="399"/>
                  </a:cubicBezTo>
                  <a:cubicBezTo>
                    <a:pt x="456" y="410"/>
                    <a:pt x="447" y="419"/>
                    <a:pt x="436" y="419"/>
                  </a:cubicBezTo>
                  <a:cubicBezTo>
                    <a:pt x="90" y="419"/>
                    <a:pt x="90" y="419"/>
                    <a:pt x="90" y="419"/>
                  </a:cubicBezTo>
                  <a:cubicBezTo>
                    <a:pt x="65" y="419"/>
                    <a:pt x="45" y="439"/>
                    <a:pt x="45" y="464"/>
                  </a:cubicBezTo>
                  <a:cubicBezTo>
                    <a:pt x="45" y="488"/>
                    <a:pt x="65" y="509"/>
                    <a:pt x="90" y="509"/>
                  </a:cubicBezTo>
                  <a:cubicBezTo>
                    <a:pt x="436" y="509"/>
                    <a:pt x="436" y="509"/>
                    <a:pt x="436" y="509"/>
                  </a:cubicBezTo>
                  <a:cubicBezTo>
                    <a:pt x="447" y="509"/>
                    <a:pt x="456" y="518"/>
                    <a:pt x="456" y="528"/>
                  </a:cubicBezTo>
                  <a:close/>
                  <a:moveTo>
                    <a:pt x="235" y="78"/>
                  </a:moveTo>
                  <a:cubicBezTo>
                    <a:pt x="276" y="78"/>
                    <a:pt x="309" y="45"/>
                    <a:pt x="309" y="6"/>
                  </a:cubicBezTo>
                  <a:cubicBezTo>
                    <a:pt x="309" y="4"/>
                    <a:pt x="309" y="2"/>
                    <a:pt x="309" y="0"/>
                  </a:cubicBezTo>
                  <a:cubicBezTo>
                    <a:pt x="307" y="0"/>
                    <a:pt x="305" y="0"/>
                    <a:pt x="303" y="0"/>
                  </a:cubicBezTo>
                  <a:cubicBezTo>
                    <a:pt x="262" y="0"/>
                    <a:pt x="228" y="32"/>
                    <a:pt x="228" y="72"/>
                  </a:cubicBezTo>
                  <a:cubicBezTo>
                    <a:pt x="228" y="74"/>
                    <a:pt x="228" y="76"/>
                    <a:pt x="229" y="77"/>
                  </a:cubicBezTo>
                  <a:cubicBezTo>
                    <a:pt x="231" y="78"/>
                    <a:pt x="233" y="78"/>
                    <a:pt x="235" y="78"/>
                  </a:cubicBezTo>
                  <a:close/>
                  <a:moveTo>
                    <a:pt x="372" y="137"/>
                  </a:moveTo>
                  <a:cubicBezTo>
                    <a:pt x="357" y="102"/>
                    <a:pt x="321" y="85"/>
                    <a:pt x="295" y="85"/>
                  </a:cubicBezTo>
                  <a:cubicBezTo>
                    <a:pt x="263" y="85"/>
                    <a:pt x="257" y="98"/>
                    <a:pt x="232" y="98"/>
                  </a:cubicBezTo>
                  <a:cubicBezTo>
                    <a:pt x="208" y="98"/>
                    <a:pt x="202" y="85"/>
                    <a:pt x="170" y="85"/>
                  </a:cubicBezTo>
                  <a:cubicBezTo>
                    <a:pt x="143" y="85"/>
                    <a:pt x="108" y="102"/>
                    <a:pt x="93" y="137"/>
                  </a:cubicBezTo>
                  <a:cubicBezTo>
                    <a:pt x="62" y="207"/>
                    <a:pt x="114" y="341"/>
                    <a:pt x="175" y="341"/>
                  </a:cubicBezTo>
                  <a:cubicBezTo>
                    <a:pt x="199" y="341"/>
                    <a:pt x="210" y="328"/>
                    <a:pt x="232" y="328"/>
                  </a:cubicBezTo>
                  <a:cubicBezTo>
                    <a:pt x="255" y="328"/>
                    <a:pt x="265" y="341"/>
                    <a:pt x="290" y="341"/>
                  </a:cubicBezTo>
                  <a:cubicBezTo>
                    <a:pt x="351" y="341"/>
                    <a:pt x="403" y="207"/>
                    <a:pt x="372" y="137"/>
                  </a:cubicBezTo>
                  <a:close/>
                  <a:moveTo>
                    <a:pt x="172" y="126"/>
                  </a:moveTo>
                  <a:cubicBezTo>
                    <a:pt x="170" y="126"/>
                    <a:pt x="169" y="126"/>
                    <a:pt x="168" y="126"/>
                  </a:cubicBezTo>
                  <a:cubicBezTo>
                    <a:pt x="154" y="126"/>
                    <a:pt x="132" y="138"/>
                    <a:pt x="128" y="161"/>
                  </a:cubicBezTo>
                  <a:cubicBezTo>
                    <a:pt x="127" y="165"/>
                    <a:pt x="123" y="169"/>
                    <a:pt x="119" y="169"/>
                  </a:cubicBezTo>
                  <a:cubicBezTo>
                    <a:pt x="118" y="169"/>
                    <a:pt x="118" y="169"/>
                    <a:pt x="118" y="169"/>
                  </a:cubicBezTo>
                  <a:cubicBezTo>
                    <a:pt x="118" y="169"/>
                    <a:pt x="117" y="169"/>
                    <a:pt x="116" y="168"/>
                  </a:cubicBezTo>
                  <a:cubicBezTo>
                    <a:pt x="111" y="167"/>
                    <a:pt x="108" y="162"/>
                    <a:pt x="109" y="157"/>
                  </a:cubicBezTo>
                  <a:cubicBezTo>
                    <a:pt x="115" y="125"/>
                    <a:pt x="144" y="106"/>
                    <a:pt x="168" y="106"/>
                  </a:cubicBezTo>
                  <a:cubicBezTo>
                    <a:pt x="170" y="106"/>
                    <a:pt x="171" y="106"/>
                    <a:pt x="173" y="106"/>
                  </a:cubicBezTo>
                  <a:cubicBezTo>
                    <a:pt x="178" y="107"/>
                    <a:pt x="182" y="112"/>
                    <a:pt x="181" y="117"/>
                  </a:cubicBezTo>
                  <a:cubicBezTo>
                    <a:pt x="181" y="122"/>
                    <a:pt x="177" y="126"/>
                    <a:pt x="172" y="126"/>
                  </a:cubicBezTo>
                  <a:close/>
                </a:path>
              </a:pathLst>
            </a:custGeom>
            <a:solidFill>
              <a:schemeClr val="bg1"/>
            </a:solidFill>
            <a:ln>
              <a:noFill/>
            </a:ln>
          </p:spPr>
          <p:txBody>
            <a:bodyPr vert="horz" wrap="square" lIns="91440" tIns="45720" rIns="91440" bIns="45720" numCol="1" anchor="t" anchorCtr="0" compatLnSpc="1"/>
            <a:lstStyle/>
            <a:p>
              <a:endParaRPr lang="zh-CN" altLang="en-US" sz="1800"/>
            </a:p>
          </p:txBody>
        </p:sp>
      </p:grpSp>
      <p:sp>
        <p:nvSpPr>
          <p:cNvPr id="7" name="文本框 6"/>
          <p:cNvSpPr txBox="1"/>
          <p:nvPr/>
        </p:nvSpPr>
        <p:spPr>
          <a:xfrm>
            <a:off x="2891155" y="2251075"/>
            <a:ext cx="3542665" cy="521970"/>
          </a:xfrm>
          <a:prstGeom prst="rect">
            <a:avLst/>
          </a:prstGeom>
          <a:noFill/>
        </p:spPr>
        <p:txBody>
          <a:bodyPr wrap="square" rtlCol="0">
            <a:spAutoFit/>
          </a:bodyPr>
          <a:p>
            <a:pPr algn="ctr"/>
            <a:r>
              <a:rPr lang="zh-CN" altLang="en-US" sz="2800" b="1" dirty="0">
                <a:solidFill>
                  <a:schemeClr val="tx1">
                    <a:lumMod val="75000"/>
                  </a:schemeClr>
                </a:solidFill>
                <a:latin typeface="微软雅黑" panose="020B0503020204020204" pitchFamily="34" charset="-122"/>
                <a:ea typeface="微软雅黑" panose="020B0503020204020204" pitchFamily="34" charset="-122"/>
              </a:rPr>
              <a:t>案例总结</a:t>
            </a:r>
            <a:endParaRPr lang="zh-CN" altLang="en-US" sz="2800" b="1" dirty="0">
              <a:solidFill>
                <a:schemeClr val="tx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组合 33"/>
          <p:cNvGrpSpPr/>
          <p:nvPr/>
        </p:nvGrpSpPr>
        <p:grpSpPr bwMode="auto">
          <a:xfrm>
            <a:off x="282179" y="1746645"/>
            <a:ext cx="2765147" cy="982890"/>
            <a:chOff x="219753" y="1976522"/>
            <a:chExt cx="2765489" cy="982934"/>
          </a:xfrm>
        </p:grpSpPr>
        <p:sp>
          <p:nvSpPr>
            <p:cNvPr id="35" name="文本框 38"/>
            <p:cNvSpPr txBox="1"/>
            <p:nvPr/>
          </p:nvSpPr>
          <p:spPr>
            <a:xfrm>
              <a:off x="219753" y="2451602"/>
              <a:ext cx="2741158" cy="507854"/>
            </a:xfrm>
            <a:prstGeom prst="rect">
              <a:avLst/>
            </a:prstGeom>
            <a:noFill/>
          </p:spPr>
          <p:txBody>
            <a:bodyPr>
              <a:spAutoFit/>
            </a:bodyPr>
            <a:lstStyle/>
            <a:p>
              <a:pPr algn="r">
                <a:defRPr/>
              </a:pPr>
              <a:r>
                <a:rPr lang="en-US" altLang="zh-CN" sz="2700" dirty="0">
                  <a:solidFill>
                    <a:schemeClr val="tx1">
                      <a:lumMod val="85000"/>
                      <a:lumOff val="15000"/>
                    </a:schemeClr>
                  </a:solidFill>
                  <a:latin typeface="+mn-ea"/>
                </a:rPr>
                <a:t>CONTENTS</a:t>
              </a:r>
              <a:endParaRPr lang="zh-CN" altLang="en-US" sz="2700" dirty="0">
                <a:solidFill>
                  <a:schemeClr val="tx1">
                    <a:lumMod val="85000"/>
                    <a:lumOff val="15000"/>
                  </a:schemeClr>
                </a:solidFill>
                <a:latin typeface="+mn-ea"/>
              </a:endParaRPr>
            </a:p>
          </p:txBody>
        </p:sp>
        <p:sp>
          <p:nvSpPr>
            <p:cNvPr id="36" name="文本框 11"/>
            <p:cNvSpPr txBox="1"/>
            <p:nvPr/>
          </p:nvSpPr>
          <p:spPr>
            <a:xfrm>
              <a:off x="1979715" y="1976522"/>
              <a:ext cx="1005527" cy="584801"/>
            </a:xfrm>
            <a:prstGeom prst="rect">
              <a:avLst/>
            </a:prstGeom>
            <a:noFill/>
          </p:spPr>
          <p:txBody>
            <a:bodyPr wrap="none">
              <a:spAutoFit/>
            </a:bodyPr>
            <a:lstStyle/>
            <a:p>
              <a:pPr>
                <a:defRPr/>
              </a:pPr>
              <a:r>
                <a:rPr lang="zh-CN" altLang="en-US" sz="3200" dirty="0">
                  <a:solidFill>
                    <a:schemeClr val="tx1">
                      <a:lumMod val="85000"/>
                      <a:lumOff val="15000"/>
                    </a:schemeClr>
                  </a:solidFill>
                  <a:latin typeface="+mn-ea"/>
                </a:rPr>
                <a:t>目录</a:t>
              </a:r>
              <a:endParaRPr lang="zh-CN" altLang="en-US" sz="3200" dirty="0">
                <a:solidFill>
                  <a:schemeClr val="tx1">
                    <a:lumMod val="85000"/>
                    <a:lumOff val="15000"/>
                  </a:schemeClr>
                </a:solidFill>
                <a:latin typeface="+mn-ea"/>
              </a:endParaRPr>
            </a:p>
          </p:txBody>
        </p:sp>
      </p:grpSp>
      <p:sp>
        <p:nvSpPr>
          <p:cNvPr id="37" name="文本框 18"/>
          <p:cNvSpPr txBox="1"/>
          <p:nvPr/>
        </p:nvSpPr>
        <p:spPr>
          <a:xfrm>
            <a:off x="4052888" y="1890713"/>
            <a:ext cx="640080" cy="368300"/>
          </a:xfrm>
          <a:prstGeom prst="rect">
            <a:avLst/>
          </a:prstGeom>
          <a:noFill/>
        </p:spPr>
        <p:txBody>
          <a:bodyPr wrap="none">
            <a:spAutoFit/>
          </a:bodyPr>
          <a:lstStyle/>
          <a:p>
            <a:pPr>
              <a:defRPr/>
            </a:pP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背景</a:t>
            </a: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1268" name="组合 37"/>
          <p:cNvGrpSpPr/>
          <p:nvPr/>
        </p:nvGrpSpPr>
        <p:grpSpPr bwMode="auto">
          <a:xfrm>
            <a:off x="3614809" y="1818085"/>
            <a:ext cx="430938" cy="523220"/>
            <a:chOff x="3553237" y="2047768"/>
            <a:chExt cx="429850" cy="523247"/>
          </a:xfrm>
        </p:grpSpPr>
        <p:sp>
          <p:nvSpPr>
            <p:cNvPr id="39" name="文本框 16"/>
            <p:cNvSpPr txBox="1"/>
            <p:nvPr/>
          </p:nvSpPr>
          <p:spPr>
            <a:xfrm>
              <a:off x="3553237" y="2047768"/>
              <a:ext cx="321710" cy="523247"/>
            </a:xfrm>
            <a:prstGeom prst="rect">
              <a:avLst/>
            </a:prstGeom>
            <a:noFill/>
          </p:spPr>
          <p:txBody>
            <a:bodyPr wrap="none">
              <a:spAutoFit/>
            </a:bodyPr>
            <a:lstStyle/>
            <a:p>
              <a:pPr algn="ctr">
                <a:defRPr/>
              </a:pPr>
              <a:r>
                <a:rPr lang="en-US" altLang="zh-CN" sz="2800" dirty="0">
                  <a:solidFill>
                    <a:schemeClr val="tx1">
                      <a:lumMod val="85000"/>
                      <a:lumOff val="15000"/>
                    </a:schemeClr>
                  </a:solidFill>
                  <a:latin typeface="+mn-ea"/>
                </a:rPr>
                <a:t>1</a:t>
              </a:r>
              <a:endParaRPr lang="zh-CN" altLang="en-US" sz="2800" dirty="0">
                <a:solidFill>
                  <a:schemeClr val="tx1">
                    <a:lumMod val="85000"/>
                    <a:lumOff val="15000"/>
                  </a:schemeClr>
                </a:solidFill>
                <a:latin typeface="+mn-ea"/>
              </a:endParaRPr>
            </a:p>
          </p:txBody>
        </p:sp>
        <p:cxnSp>
          <p:nvCxnSpPr>
            <p:cNvPr id="40" name="直接连接符 39"/>
            <p:cNvCxnSpPr/>
            <p:nvPr/>
          </p:nvCxnSpPr>
          <p:spPr>
            <a:xfrm flipH="1">
              <a:off x="3736062" y="2227562"/>
              <a:ext cx="247025" cy="24647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41" name="文本框 21"/>
          <p:cNvSpPr txBox="1"/>
          <p:nvPr/>
        </p:nvSpPr>
        <p:spPr>
          <a:xfrm>
            <a:off x="4045585" y="3089196"/>
            <a:ext cx="1097280" cy="368300"/>
          </a:xfrm>
          <a:prstGeom prst="rect">
            <a:avLst/>
          </a:prstGeom>
          <a:noFill/>
        </p:spPr>
        <p:txBody>
          <a:bodyPr wrap="none">
            <a:spAutoFit/>
          </a:bodyPr>
          <a:lstStyle/>
          <a:p>
            <a:pPr algn="l">
              <a:buClrTx/>
              <a:buSzTx/>
              <a:buFontTx/>
              <a:defRPr/>
            </a:pP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案例总结</a:t>
            </a: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1272" name="组合 45"/>
          <p:cNvGrpSpPr/>
          <p:nvPr/>
        </p:nvGrpSpPr>
        <p:grpSpPr bwMode="auto">
          <a:xfrm>
            <a:off x="3583546" y="2396731"/>
            <a:ext cx="462198" cy="523220"/>
            <a:chOff x="3521599" y="2627150"/>
            <a:chExt cx="461488" cy="523248"/>
          </a:xfrm>
        </p:grpSpPr>
        <p:sp>
          <p:nvSpPr>
            <p:cNvPr id="47" name="文本框 23"/>
            <p:cNvSpPr txBox="1"/>
            <p:nvPr/>
          </p:nvSpPr>
          <p:spPr>
            <a:xfrm>
              <a:off x="3521599" y="2627150"/>
              <a:ext cx="384451" cy="523248"/>
            </a:xfrm>
            <a:prstGeom prst="rect">
              <a:avLst/>
            </a:prstGeom>
            <a:noFill/>
          </p:spPr>
          <p:txBody>
            <a:bodyPr wrap="none">
              <a:spAutoFit/>
            </a:bodyPr>
            <a:lstStyle/>
            <a:p>
              <a:pPr algn="ctr">
                <a:defRPr/>
              </a:pPr>
              <a:r>
                <a:rPr lang="en-US" altLang="zh-CN" sz="2800" dirty="0">
                  <a:solidFill>
                    <a:schemeClr val="tx1">
                      <a:lumMod val="85000"/>
                      <a:lumOff val="15000"/>
                    </a:schemeClr>
                  </a:solidFill>
                  <a:latin typeface="+mn-ea"/>
                </a:rPr>
                <a:t>2</a:t>
              </a:r>
              <a:endParaRPr lang="zh-CN" altLang="en-US" sz="2800" dirty="0">
                <a:solidFill>
                  <a:schemeClr val="tx1">
                    <a:lumMod val="85000"/>
                    <a:lumOff val="15000"/>
                  </a:schemeClr>
                </a:solidFill>
                <a:latin typeface="+mn-ea"/>
              </a:endParaRPr>
            </a:p>
          </p:txBody>
        </p:sp>
        <p:cxnSp>
          <p:nvCxnSpPr>
            <p:cNvPr id="48" name="直接连接符 47"/>
            <p:cNvCxnSpPr/>
            <p:nvPr/>
          </p:nvCxnSpPr>
          <p:spPr>
            <a:xfrm flipH="1">
              <a:off x="3737006" y="2806944"/>
              <a:ext cx="246081" cy="24647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53" name="文本框 30"/>
          <p:cNvSpPr txBox="1"/>
          <p:nvPr/>
        </p:nvSpPr>
        <p:spPr>
          <a:xfrm>
            <a:off x="4053205" y="2498725"/>
            <a:ext cx="2635250" cy="368300"/>
          </a:xfrm>
          <a:prstGeom prst="rect">
            <a:avLst/>
          </a:prstGeom>
          <a:noFill/>
        </p:spPr>
        <p:txBody>
          <a:bodyPr wrap="square">
            <a:spAutoFit/>
          </a:bodyPr>
          <a:lstStyle/>
          <a:p>
            <a:pPr algn="l">
              <a:buClrTx/>
              <a:buSzTx/>
              <a:buFontTx/>
              <a:defRPr/>
            </a:pP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和我们密切相关的条款</a:t>
            </a: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1276" name="组合 53"/>
          <p:cNvGrpSpPr/>
          <p:nvPr/>
        </p:nvGrpSpPr>
        <p:grpSpPr bwMode="auto">
          <a:xfrm>
            <a:off x="3583546" y="2970613"/>
            <a:ext cx="462198" cy="523220"/>
            <a:chOff x="3521599" y="3200893"/>
            <a:chExt cx="461488" cy="523248"/>
          </a:xfrm>
        </p:grpSpPr>
        <p:sp>
          <p:nvSpPr>
            <p:cNvPr id="55" name="文本框 29"/>
            <p:cNvSpPr txBox="1"/>
            <p:nvPr/>
          </p:nvSpPr>
          <p:spPr>
            <a:xfrm>
              <a:off x="3521599" y="3200893"/>
              <a:ext cx="384451" cy="523248"/>
            </a:xfrm>
            <a:prstGeom prst="rect">
              <a:avLst/>
            </a:prstGeom>
            <a:noFill/>
          </p:spPr>
          <p:txBody>
            <a:bodyPr wrap="none">
              <a:spAutoFit/>
            </a:bodyPr>
            <a:lstStyle/>
            <a:p>
              <a:pPr algn="ctr">
                <a:defRPr/>
              </a:pPr>
              <a:r>
                <a:rPr lang="en-US" altLang="zh-CN" sz="2800" dirty="0">
                  <a:solidFill>
                    <a:schemeClr val="tx1">
                      <a:lumMod val="85000"/>
                      <a:lumOff val="15000"/>
                    </a:schemeClr>
                  </a:solidFill>
                  <a:latin typeface="+mn-ea"/>
                </a:rPr>
                <a:t>3</a:t>
              </a:r>
              <a:endParaRPr lang="zh-CN" altLang="en-US" sz="2800" dirty="0">
                <a:solidFill>
                  <a:schemeClr val="tx1">
                    <a:lumMod val="85000"/>
                    <a:lumOff val="15000"/>
                  </a:schemeClr>
                </a:solidFill>
                <a:latin typeface="+mn-ea"/>
              </a:endParaRPr>
            </a:p>
          </p:txBody>
        </p:sp>
        <p:cxnSp>
          <p:nvCxnSpPr>
            <p:cNvPr id="56" name="直接连接符 55"/>
            <p:cNvCxnSpPr/>
            <p:nvPr/>
          </p:nvCxnSpPr>
          <p:spPr>
            <a:xfrm flipH="1">
              <a:off x="3737006" y="3380687"/>
              <a:ext cx="246081" cy="24647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61" name="直接连接符 60"/>
          <p:cNvCxnSpPr/>
          <p:nvPr/>
        </p:nvCxnSpPr>
        <p:spPr>
          <a:xfrm>
            <a:off x="3340894" y="1908572"/>
            <a:ext cx="0" cy="154781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文本框 21"/>
          <p:cNvSpPr txBox="1"/>
          <p:nvPr/>
        </p:nvSpPr>
        <p:spPr>
          <a:xfrm>
            <a:off x="4053205" y="3626406"/>
            <a:ext cx="2011680" cy="368300"/>
          </a:xfrm>
          <a:prstGeom prst="rect">
            <a:avLst/>
          </a:prstGeom>
          <a:noFill/>
        </p:spPr>
        <p:txBody>
          <a:bodyPr wrap="none">
            <a:spAutoFit/>
          </a:bodyPr>
          <a:p>
            <a:pPr>
              <a:defRPr/>
            </a:pP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危机干预相关知识</a:t>
            </a: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3" name="组合 53"/>
          <p:cNvGrpSpPr/>
          <p:nvPr/>
        </p:nvGrpSpPr>
        <p:grpSpPr bwMode="auto">
          <a:xfrm>
            <a:off x="3582711" y="3549733"/>
            <a:ext cx="463033" cy="521970"/>
            <a:chOff x="3520765" y="3200893"/>
            <a:chExt cx="462322" cy="521998"/>
          </a:xfrm>
        </p:grpSpPr>
        <p:sp>
          <p:nvSpPr>
            <p:cNvPr id="4" name="文本框 29"/>
            <p:cNvSpPr txBox="1"/>
            <p:nvPr/>
          </p:nvSpPr>
          <p:spPr>
            <a:xfrm>
              <a:off x="3520765" y="3200893"/>
              <a:ext cx="386121" cy="521998"/>
            </a:xfrm>
            <a:prstGeom prst="rect">
              <a:avLst/>
            </a:prstGeom>
            <a:noFill/>
          </p:spPr>
          <p:txBody>
            <a:bodyPr wrap="none">
              <a:spAutoFit/>
            </a:bodyPr>
            <a:p>
              <a:pPr algn="ctr">
                <a:defRPr/>
              </a:pPr>
              <a:r>
                <a:rPr lang="en-US" altLang="zh-CN" sz="2800" dirty="0">
                  <a:solidFill>
                    <a:schemeClr val="tx1">
                      <a:lumMod val="85000"/>
                      <a:lumOff val="15000"/>
                    </a:schemeClr>
                  </a:solidFill>
                  <a:latin typeface="+mn-ea"/>
                </a:rPr>
                <a:t>4</a:t>
              </a:r>
              <a:endParaRPr lang="en-US" altLang="zh-CN" sz="2800" dirty="0">
                <a:solidFill>
                  <a:schemeClr val="tx1">
                    <a:lumMod val="85000"/>
                    <a:lumOff val="15000"/>
                  </a:schemeClr>
                </a:solidFill>
                <a:latin typeface="+mn-ea"/>
              </a:endParaRPr>
            </a:p>
          </p:txBody>
        </p:sp>
        <p:cxnSp>
          <p:nvCxnSpPr>
            <p:cNvPr id="5" name="直接连接符 4"/>
            <p:cNvCxnSpPr/>
            <p:nvPr/>
          </p:nvCxnSpPr>
          <p:spPr>
            <a:xfrm flipH="1">
              <a:off x="3737006" y="3380687"/>
              <a:ext cx="246081" cy="24647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a:off x="1261832" y="1379052"/>
            <a:ext cx="586318" cy="511772"/>
            <a:chOff x="6218743" y="889867"/>
            <a:chExt cx="1111250" cy="969962"/>
          </a:xfrm>
          <a:solidFill>
            <a:schemeClr val="accent1"/>
          </a:solidFill>
        </p:grpSpPr>
        <p:sp>
          <p:nvSpPr>
            <p:cNvPr id="128" name="Freeform 34"/>
            <p:cNvSpPr>
              <a:spLocks noEditPoints="1"/>
            </p:cNvSpPr>
            <p:nvPr/>
          </p:nvSpPr>
          <p:spPr bwMode="auto">
            <a:xfrm>
              <a:off x="6218743" y="1393104"/>
              <a:ext cx="679450" cy="466725"/>
            </a:xfrm>
            <a:custGeom>
              <a:avLst/>
              <a:gdLst>
                <a:gd name="T0" fmla="*/ 398 w 428"/>
                <a:gd name="T1" fmla="*/ 206 h 294"/>
                <a:gd name="T2" fmla="*/ 310 w 428"/>
                <a:gd name="T3" fmla="*/ 249 h 294"/>
                <a:gd name="T4" fmla="*/ 310 w 428"/>
                <a:gd name="T5" fmla="*/ 57 h 294"/>
                <a:gd name="T6" fmla="*/ 320 w 428"/>
                <a:gd name="T7" fmla="*/ 52 h 294"/>
                <a:gd name="T8" fmla="*/ 320 w 428"/>
                <a:gd name="T9" fmla="*/ 0 h 294"/>
                <a:gd name="T10" fmla="*/ 282 w 428"/>
                <a:gd name="T11" fmla="*/ 17 h 294"/>
                <a:gd name="T12" fmla="*/ 43 w 428"/>
                <a:gd name="T13" fmla="*/ 17 h 294"/>
                <a:gd name="T14" fmla="*/ 0 w 428"/>
                <a:gd name="T15" fmla="*/ 38 h 294"/>
                <a:gd name="T16" fmla="*/ 0 w 428"/>
                <a:gd name="T17" fmla="*/ 294 h 294"/>
                <a:gd name="T18" fmla="*/ 279 w 428"/>
                <a:gd name="T19" fmla="*/ 294 h 294"/>
                <a:gd name="T20" fmla="*/ 428 w 428"/>
                <a:gd name="T21" fmla="*/ 225 h 294"/>
                <a:gd name="T22" fmla="*/ 428 w 428"/>
                <a:gd name="T23" fmla="*/ 140 h 294"/>
                <a:gd name="T24" fmla="*/ 398 w 428"/>
                <a:gd name="T25" fmla="*/ 140 h 294"/>
                <a:gd name="T26" fmla="*/ 398 w 428"/>
                <a:gd name="T27" fmla="*/ 206 h 294"/>
                <a:gd name="T28" fmla="*/ 251 w 428"/>
                <a:gd name="T29" fmla="*/ 266 h 294"/>
                <a:gd name="T30" fmla="*/ 29 w 428"/>
                <a:gd name="T31" fmla="*/ 266 h 294"/>
                <a:gd name="T32" fmla="*/ 29 w 428"/>
                <a:gd name="T33" fmla="*/ 69 h 294"/>
                <a:gd name="T34" fmla="*/ 251 w 428"/>
                <a:gd name="T35" fmla="*/ 69 h 294"/>
                <a:gd name="T36" fmla="*/ 251 w 428"/>
                <a:gd name="T37" fmla="*/ 266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8" h="294">
                  <a:moveTo>
                    <a:pt x="398" y="206"/>
                  </a:moveTo>
                  <a:lnTo>
                    <a:pt x="310" y="249"/>
                  </a:lnTo>
                  <a:lnTo>
                    <a:pt x="310" y="57"/>
                  </a:lnTo>
                  <a:lnTo>
                    <a:pt x="320" y="52"/>
                  </a:lnTo>
                  <a:lnTo>
                    <a:pt x="320" y="0"/>
                  </a:lnTo>
                  <a:lnTo>
                    <a:pt x="282" y="17"/>
                  </a:lnTo>
                  <a:lnTo>
                    <a:pt x="43" y="17"/>
                  </a:lnTo>
                  <a:lnTo>
                    <a:pt x="0" y="38"/>
                  </a:lnTo>
                  <a:lnTo>
                    <a:pt x="0" y="294"/>
                  </a:lnTo>
                  <a:lnTo>
                    <a:pt x="279" y="294"/>
                  </a:lnTo>
                  <a:lnTo>
                    <a:pt x="428" y="225"/>
                  </a:lnTo>
                  <a:lnTo>
                    <a:pt x="428" y="140"/>
                  </a:lnTo>
                  <a:lnTo>
                    <a:pt x="398" y="140"/>
                  </a:lnTo>
                  <a:lnTo>
                    <a:pt x="398" y="206"/>
                  </a:lnTo>
                  <a:close/>
                  <a:moveTo>
                    <a:pt x="251" y="266"/>
                  </a:moveTo>
                  <a:lnTo>
                    <a:pt x="29" y="266"/>
                  </a:lnTo>
                  <a:lnTo>
                    <a:pt x="29" y="69"/>
                  </a:lnTo>
                  <a:lnTo>
                    <a:pt x="251" y="69"/>
                  </a:lnTo>
                  <a:lnTo>
                    <a:pt x="251" y="266"/>
                  </a:lnTo>
                  <a:close/>
                </a:path>
              </a:pathLst>
            </a:custGeom>
            <a:grpFill/>
            <a:ln>
              <a:noFill/>
            </a:ln>
          </p:spPr>
          <p:txBody>
            <a:bodyPr vert="horz" wrap="square" lIns="91440" tIns="45720" rIns="91440" bIns="45720" numCol="1" anchor="t" anchorCtr="0" compatLnSpc="1"/>
            <a:p>
              <a:endParaRPr lang="zh-CN" altLang="en-US"/>
            </a:p>
          </p:txBody>
        </p:sp>
        <p:sp>
          <p:nvSpPr>
            <p:cNvPr id="129" name="Freeform 35"/>
            <p:cNvSpPr>
              <a:spLocks noEditPoints="1"/>
            </p:cNvSpPr>
            <p:nvPr/>
          </p:nvSpPr>
          <p:spPr bwMode="auto">
            <a:xfrm>
              <a:off x="6218743" y="889867"/>
              <a:ext cx="679450" cy="519113"/>
            </a:xfrm>
            <a:custGeom>
              <a:avLst/>
              <a:gdLst>
                <a:gd name="T0" fmla="*/ 320 w 428"/>
                <a:gd name="T1" fmla="*/ 308 h 327"/>
                <a:gd name="T2" fmla="*/ 320 w 428"/>
                <a:gd name="T3" fmla="*/ 275 h 327"/>
                <a:gd name="T4" fmla="*/ 310 w 428"/>
                <a:gd name="T5" fmla="*/ 279 h 327"/>
                <a:gd name="T6" fmla="*/ 310 w 428"/>
                <a:gd name="T7" fmla="*/ 88 h 327"/>
                <a:gd name="T8" fmla="*/ 398 w 428"/>
                <a:gd name="T9" fmla="*/ 47 h 327"/>
                <a:gd name="T10" fmla="*/ 398 w 428"/>
                <a:gd name="T11" fmla="*/ 182 h 327"/>
                <a:gd name="T12" fmla="*/ 428 w 428"/>
                <a:gd name="T13" fmla="*/ 168 h 327"/>
                <a:gd name="T14" fmla="*/ 428 w 428"/>
                <a:gd name="T15" fmla="*/ 0 h 327"/>
                <a:gd name="T16" fmla="*/ 147 w 428"/>
                <a:gd name="T17" fmla="*/ 0 h 327"/>
                <a:gd name="T18" fmla="*/ 0 w 428"/>
                <a:gd name="T19" fmla="*/ 71 h 327"/>
                <a:gd name="T20" fmla="*/ 0 w 428"/>
                <a:gd name="T21" fmla="*/ 327 h 327"/>
                <a:gd name="T22" fmla="*/ 279 w 428"/>
                <a:gd name="T23" fmla="*/ 327 h 327"/>
                <a:gd name="T24" fmla="*/ 320 w 428"/>
                <a:gd name="T25" fmla="*/ 308 h 327"/>
                <a:gd name="T26" fmla="*/ 251 w 428"/>
                <a:gd name="T27" fmla="*/ 296 h 327"/>
                <a:gd name="T28" fmla="*/ 29 w 428"/>
                <a:gd name="T29" fmla="*/ 296 h 327"/>
                <a:gd name="T30" fmla="*/ 29 w 428"/>
                <a:gd name="T31" fmla="*/ 99 h 327"/>
                <a:gd name="T32" fmla="*/ 251 w 428"/>
                <a:gd name="T33" fmla="*/ 99 h 327"/>
                <a:gd name="T34" fmla="*/ 251 w 428"/>
                <a:gd name="T35" fmla="*/ 29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8" h="327">
                  <a:moveTo>
                    <a:pt x="320" y="308"/>
                  </a:moveTo>
                  <a:lnTo>
                    <a:pt x="320" y="275"/>
                  </a:lnTo>
                  <a:lnTo>
                    <a:pt x="310" y="279"/>
                  </a:lnTo>
                  <a:lnTo>
                    <a:pt x="310" y="88"/>
                  </a:lnTo>
                  <a:lnTo>
                    <a:pt x="398" y="47"/>
                  </a:lnTo>
                  <a:lnTo>
                    <a:pt x="398" y="182"/>
                  </a:lnTo>
                  <a:lnTo>
                    <a:pt x="428" y="168"/>
                  </a:lnTo>
                  <a:lnTo>
                    <a:pt x="428" y="0"/>
                  </a:lnTo>
                  <a:lnTo>
                    <a:pt x="147" y="0"/>
                  </a:lnTo>
                  <a:lnTo>
                    <a:pt x="0" y="71"/>
                  </a:lnTo>
                  <a:lnTo>
                    <a:pt x="0" y="327"/>
                  </a:lnTo>
                  <a:lnTo>
                    <a:pt x="279" y="327"/>
                  </a:lnTo>
                  <a:lnTo>
                    <a:pt x="320" y="308"/>
                  </a:lnTo>
                  <a:close/>
                  <a:moveTo>
                    <a:pt x="251" y="296"/>
                  </a:moveTo>
                  <a:lnTo>
                    <a:pt x="29" y="296"/>
                  </a:lnTo>
                  <a:lnTo>
                    <a:pt x="29" y="99"/>
                  </a:lnTo>
                  <a:lnTo>
                    <a:pt x="251" y="99"/>
                  </a:lnTo>
                  <a:lnTo>
                    <a:pt x="251" y="296"/>
                  </a:lnTo>
                  <a:close/>
                </a:path>
              </a:pathLst>
            </a:custGeom>
            <a:grpFill/>
            <a:ln>
              <a:noFill/>
            </a:ln>
          </p:spPr>
          <p:txBody>
            <a:bodyPr vert="horz" wrap="square" lIns="91440" tIns="45720" rIns="91440" bIns="45720" numCol="1" anchor="t" anchorCtr="0" compatLnSpc="1"/>
            <a:p>
              <a:endParaRPr lang="zh-CN" altLang="en-US"/>
            </a:p>
          </p:txBody>
        </p:sp>
        <p:sp>
          <p:nvSpPr>
            <p:cNvPr id="130" name="Freeform 36"/>
            <p:cNvSpPr>
              <a:spLocks noEditPoints="1"/>
            </p:cNvSpPr>
            <p:nvPr/>
          </p:nvSpPr>
          <p:spPr bwMode="auto">
            <a:xfrm>
              <a:off x="6741030" y="1148629"/>
              <a:ext cx="588963" cy="452438"/>
            </a:xfrm>
            <a:custGeom>
              <a:avLst/>
              <a:gdLst>
                <a:gd name="T0" fmla="*/ 128 w 371"/>
                <a:gd name="T1" fmla="*/ 0 h 285"/>
                <a:gd name="T2" fmla="*/ 0 w 371"/>
                <a:gd name="T3" fmla="*/ 62 h 285"/>
                <a:gd name="T4" fmla="*/ 0 w 371"/>
                <a:gd name="T5" fmla="*/ 285 h 285"/>
                <a:gd name="T6" fmla="*/ 244 w 371"/>
                <a:gd name="T7" fmla="*/ 285 h 285"/>
                <a:gd name="T8" fmla="*/ 371 w 371"/>
                <a:gd name="T9" fmla="*/ 223 h 285"/>
                <a:gd name="T10" fmla="*/ 371 w 371"/>
                <a:gd name="T11" fmla="*/ 0 h 285"/>
                <a:gd name="T12" fmla="*/ 128 w 371"/>
                <a:gd name="T13" fmla="*/ 0 h 285"/>
                <a:gd name="T14" fmla="*/ 218 w 371"/>
                <a:gd name="T15" fmla="*/ 259 h 285"/>
                <a:gd name="T16" fmla="*/ 26 w 371"/>
                <a:gd name="T17" fmla="*/ 259 h 285"/>
                <a:gd name="T18" fmla="*/ 26 w 371"/>
                <a:gd name="T19" fmla="*/ 88 h 285"/>
                <a:gd name="T20" fmla="*/ 218 w 371"/>
                <a:gd name="T21" fmla="*/ 88 h 285"/>
                <a:gd name="T22" fmla="*/ 218 w 371"/>
                <a:gd name="T23" fmla="*/ 259 h 285"/>
                <a:gd name="T24" fmla="*/ 345 w 371"/>
                <a:gd name="T25" fmla="*/ 206 h 285"/>
                <a:gd name="T26" fmla="*/ 270 w 371"/>
                <a:gd name="T27" fmla="*/ 244 h 285"/>
                <a:gd name="T28" fmla="*/ 270 w 371"/>
                <a:gd name="T29" fmla="*/ 79 h 285"/>
                <a:gd name="T30" fmla="*/ 345 w 371"/>
                <a:gd name="T31" fmla="*/ 43 h 285"/>
                <a:gd name="T32" fmla="*/ 345 w 371"/>
                <a:gd name="T33" fmla="*/ 206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285">
                  <a:moveTo>
                    <a:pt x="128" y="0"/>
                  </a:moveTo>
                  <a:lnTo>
                    <a:pt x="0" y="62"/>
                  </a:lnTo>
                  <a:lnTo>
                    <a:pt x="0" y="285"/>
                  </a:lnTo>
                  <a:lnTo>
                    <a:pt x="244" y="285"/>
                  </a:lnTo>
                  <a:lnTo>
                    <a:pt x="371" y="223"/>
                  </a:lnTo>
                  <a:lnTo>
                    <a:pt x="371" y="0"/>
                  </a:lnTo>
                  <a:lnTo>
                    <a:pt x="128" y="0"/>
                  </a:lnTo>
                  <a:close/>
                  <a:moveTo>
                    <a:pt x="218" y="259"/>
                  </a:moveTo>
                  <a:lnTo>
                    <a:pt x="26" y="259"/>
                  </a:lnTo>
                  <a:lnTo>
                    <a:pt x="26" y="88"/>
                  </a:lnTo>
                  <a:lnTo>
                    <a:pt x="218" y="88"/>
                  </a:lnTo>
                  <a:lnTo>
                    <a:pt x="218" y="259"/>
                  </a:lnTo>
                  <a:close/>
                  <a:moveTo>
                    <a:pt x="345" y="206"/>
                  </a:moveTo>
                  <a:lnTo>
                    <a:pt x="270" y="244"/>
                  </a:lnTo>
                  <a:lnTo>
                    <a:pt x="270" y="79"/>
                  </a:lnTo>
                  <a:lnTo>
                    <a:pt x="345" y="43"/>
                  </a:lnTo>
                  <a:lnTo>
                    <a:pt x="345" y="206"/>
                  </a:lnTo>
                  <a:close/>
                </a:path>
              </a:pathLst>
            </a:custGeom>
            <a:grpFill/>
            <a:ln>
              <a:noFill/>
            </a:ln>
          </p:spPr>
          <p:txBody>
            <a:bodyPr vert="horz" wrap="square" lIns="91440" tIns="45720" rIns="91440" bIns="45720" numCol="1" anchor="t" anchorCtr="0" compatLnSpc="1"/>
            <a:p>
              <a:endParaRPr lang="zh-CN" altLang="en-US"/>
            </a:p>
          </p:txBody>
        </p:sp>
        <p:sp>
          <p:nvSpPr>
            <p:cNvPr id="131" name="Freeform 37"/>
            <p:cNvSpPr>
              <a:spLocks noEditPoints="1"/>
            </p:cNvSpPr>
            <p:nvPr/>
          </p:nvSpPr>
          <p:spPr bwMode="auto">
            <a:xfrm>
              <a:off x="6342568" y="1551854"/>
              <a:ext cx="214313" cy="233363"/>
            </a:xfrm>
            <a:custGeom>
              <a:avLst/>
              <a:gdLst>
                <a:gd name="T0" fmla="*/ 19 w 57"/>
                <a:gd name="T1" fmla="*/ 46 h 62"/>
                <a:gd name="T2" fmla="*/ 37 w 57"/>
                <a:gd name="T3" fmla="*/ 46 h 62"/>
                <a:gd name="T4" fmla="*/ 42 w 57"/>
                <a:gd name="T5" fmla="*/ 62 h 62"/>
                <a:gd name="T6" fmla="*/ 57 w 57"/>
                <a:gd name="T7" fmla="*/ 62 h 62"/>
                <a:gd name="T8" fmla="*/ 38 w 57"/>
                <a:gd name="T9" fmla="*/ 0 h 62"/>
                <a:gd name="T10" fmla="*/ 19 w 57"/>
                <a:gd name="T11" fmla="*/ 0 h 62"/>
                <a:gd name="T12" fmla="*/ 0 w 57"/>
                <a:gd name="T13" fmla="*/ 62 h 62"/>
                <a:gd name="T14" fmla="*/ 14 w 57"/>
                <a:gd name="T15" fmla="*/ 62 h 62"/>
                <a:gd name="T16" fmla="*/ 19 w 57"/>
                <a:gd name="T17" fmla="*/ 46 h 62"/>
                <a:gd name="T18" fmla="*/ 25 w 57"/>
                <a:gd name="T19" fmla="*/ 22 h 62"/>
                <a:gd name="T20" fmla="*/ 28 w 57"/>
                <a:gd name="T21" fmla="*/ 10 h 62"/>
                <a:gd name="T22" fmla="*/ 28 w 57"/>
                <a:gd name="T23" fmla="*/ 10 h 62"/>
                <a:gd name="T24" fmla="*/ 31 w 57"/>
                <a:gd name="T25" fmla="*/ 22 h 62"/>
                <a:gd name="T26" fmla="*/ 35 w 57"/>
                <a:gd name="T27" fmla="*/ 36 h 62"/>
                <a:gd name="T28" fmla="*/ 21 w 57"/>
                <a:gd name="T29" fmla="*/ 36 h 62"/>
                <a:gd name="T30" fmla="*/ 25 w 57"/>
                <a:gd name="T31" fmla="*/ 2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62">
                  <a:moveTo>
                    <a:pt x="19" y="46"/>
                  </a:moveTo>
                  <a:cubicBezTo>
                    <a:pt x="37" y="46"/>
                    <a:pt x="37" y="46"/>
                    <a:pt x="37" y="46"/>
                  </a:cubicBezTo>
                  <a:cubicBezTo>
                    <a:pt x="42" y="62"/>
                    <a:pt x="42" y="62"/>
                    <a:pt x="42" y="62"/>
                  </a:cubicBezTo>
                  <a:cubicBezTo>
                    <a:pt x="57" y="62"/>
                    <a:pt x="57" y="62"/>
                    <a:pt x="57" y="62"/>
                  </a:cubicBezTo>
                  <a:cubicBezTo>
                    <a:pt x="38" y="0"/>
                    <a:pt x="38" y="0"/>
                    <a:pt x="38" y="0"/>
                  </a:cubicBezTo>
                  <a:cubicBezTo>
                    <a:pt x="19" y="0"/>
                    <a:pt x="19" y="0"/>
                    <a:pt x="19" y="0"/>
                  </a:cubicBezTo>
                  <a:cubicBezTo>
                    <a:pt x="0" y="62"/>
                    <a:pt x="0" y="62"/>
                    <a:pt x="0" y="62"/>
                  </a:cubicBezTo>
                  <a:cubicBezTo>
                    <a:pt x="14" y="62"/>
                    <a:pt x="14" y="62"/>
                    <a:pt x="14" y="62"/>
                  </a:cubicBezTo>
                  <a:lnTo>
                    <a:pt x="19" y="46"/>
                  </a:lnTo>
                  <a:close/>
                  <a:moveTo>
                    <a:pt x="25" y="22"/>
                  </a:moveTo>
                  <a:cubicBezTo>
                    <a:pt x="26" y="19"/>
                    <a:pt x="27" y="14"/>
                    <a:pt x="28" y="10"/>
                  </a:cubicBezTo>
                  <a:cubicBezTo>
                    <a:pt x="28" y="10"/>
                    <a:pt x="28" y="10"/>
                    <a:pt x="28" y="10"/>
                  </a:cubicBezTo>
                  <a:cubicBezTo>
                    <a:pt x="29" y="14"/>
                    <a:pt x="30" y="19"/>
                    <a:pt x="31" y="22"/>
                  </a:cubicBezTo>
                  <a:cubicBezTo>
                    <a:pt x="35" y="36"/>
                    <a:pt x="35" y="36"/>
                    <a:pt x="35" y="36"/>
                  </a:cubicBezTo>
                  <a:cubicBezTo>
                    <a:pt x="21" y="36"/>
                    <a:pt x="21" y="36"/>
                    <a:pt x="21" y="36"/>
                  </a:cubicBezTo>
                  <a:lnTo>
                    <a:pt x="25" y="22"/>
                  </a:lnTo>
                  <a:close/>
                </a:path>
              </a:pathLst>
            </a:custGeom>
            <a:grpFill/>
            <a:ln>
              <a:noFill/>
            </a:ln>
          </p:spPr>
          <p:txBody>
            <a:bodyPr vert="horz" wrap="square" lIns="91440" tIns="45720" rIns="91440" bIns="45720" numCol="1" anchor="t" anchorCtr="0" compatLnSpc="1"/>
            <a:p>
              <a:endParaRPr lang="zh-CN" altLang="en-US"/>
            </a:p>
          </p:txBody>
        </p:sp>
        <p:sp>
          <p:nvSpPr>
            <p:cNvPr id="132" name="Freeform 38"/>
            <p:cNvSpPr>
              <a:spLocks noEditPoints="1"/>
            </p:cNvSpPr>
            <p:nvPr/>
          </p:nvSpPr>
          <p:spPr bwMode="auto">
            <a:xfrm>
              <a:off x="6361618" y="1088304"/>
              <a:ext cx="176213" cy="241300"/>
            </a:xfrm>
            <a:custGeom>
              <a:avLst/>
              <a:gdLst>
                <a:gd name="T0" fmla="*/ 40 w 47"/>
                <a:gd name="T1" fmla="*/ 58 h 64"/>
                <a:gd name="T2" fmla="*/ 47 w 47"/>
                <a:gd name="T3" fmla="*/ 45 h 64"/>
                <a:gd name="T4" fmla="*/ 34 w 47"/>
                <a:gd name="T5" fmla="*/ 30 h 64"/>
                <a:gd name="T6" fmla="*/ 34 w 47"/>
                <a:gd name="T7" fmla="*/ 29 h 64"/>
                <a:gd name="T8" fmla="*/ 45 w 47"/>
                <a:gd name="T9" fmla="*/ 16 h 64"/>
                <a:gd name="T10" fmla="*/ 37 w 47"/>
                <a:gd name="T11" fmla="*/ 4 h 64"/>
                <a:gd name="T12" fmla="*/ 19 w 47"/>
                <a:gd name="T13" fmla="*/ 0 h 64"/>
                <a:gd name="T14" fmla="*/ 0 w 47"/>
                <a:gd name="T15" fmla="*/ 1 h 64"/>
                <a:gd name="T16" fmla="*/ 0 w 47"/>
                <a:gd name="T17" fmla="*/ 63 h 64"/>
                <a:gd name="T18" fmla="*/ 16 w 47"/>
                <a:gd name="T19" fmla="*/ 64 h 64"/>
                <a:gd name="T20" fmla="*/ 40 w 47"/>
                <a:gd name="T21" fmla="*/ 58 h 64"/>
                <a:gd name="T22" fmla="*/ 14 w 47"/>
                <a:gd name="T23" fmla="*/ 11 h 64"/>
                <a:gd name="T24" fmla="*/ 20 w 47"/>
                <a:gd name="T25" fmla="*/ 10 h 64"/>
                <a:gd name="T26" fmla="*/ 30 w 47"/>
                <a:gd name="T27" fmla="*/ 18 h 64"/>
                <a:gd name="T28" fmla="*/ 19 w 47"/>
                <a:gd name="T29" fmla="*/ 25 h 64"/>
                <a:gd name="T30" fmla="*/ 14 w 47"/>
                <a:gd name="T31" fmla="*/ 25 h 64"/>
                <a:gd name="T32" fmla="*/ 14 w 47"/>
                <a:gd name="T33" fmla="*/ 11 h 64"/>
                <a:gd name="T34" fmla="*/ 14 w 47"/>
                <a:gd name="T35" fmla="*/ 36 h 64"/>
                <a:gd name="T36" fmla="*/ 19 w 47"/>
                <a:gd name="T37" fmla="*/ 36 h 64"/>
                <a:gd name="T38" fmla="*/ 32 w 47"/>
                <a:gd name="T39" fmla="*/ 44 h 64"/>
                <a:gd name="T40" fmla="*/ 20 w 47"/>
                <a:gd name="T41" fmla="*/ 53 h 64"/>
                <a:gd name="T42" fmla="*/ 14 w 47"/>
                <a:gd name="T43" fmla="*/ 53 h 64"/>
                <a:gd name="T44" fmla="*/ 14 w 47"/>
                <a:gd name="T45"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64">
                  <a:moveTo>
                    <a:pt x="40" y="58"/>
                  </a:moveTo>
                  <a:cubicBezTo>
                    <a:pt x="44" y="55"/>
                    <a:pt x="47" y="51"/>
                    <a:pt x="47" y="45"/>
                  </a:cubicBezTo>
                  <a:cubicBezTo>
                    <a:pt x="47" y="37"/>
                    <a:pt x="41" y="31"/>
                    <a:pt x="34" y="30"/>
                  </a:cubicBezTo>
                  <a:cubicBezTo>
                    <a:pt x="34" y="29"/>
                    <a:pt x="34" y="29"/>
                    <a:pt x="34" y="29"/>
                  </a:cubicBezTo>
                  <a:cubicBezTo>
                    <a:pt x="41" y="27"/>
                    <a:pt x="45" y="22"/>
                    <a:pt x="45" y="16"/>
                  </a:cubicBezTo>
                  <a:cubicBezTo>
                    <a:pt x="45" y="10"/>
                    <a:pt x="41" y="6"/>
                    <a:pt x="37" y="4"/>
                  </a:cubicBezTo>
                  <a:cubicBezTo>
                    <a:pt x="32" y="1"/>
                    <a:pt x="27" y="0"/>
                    <a:pt x="19" y="0"/>
                  </a:cubicBezTo>
                  <a:cubicBezTo>
                    <a:pt x="11" y="0"/>
                    <a:pt x="4" y="1"/>
                    <a:pt x="0" y="1"/>
                  </a:cubicBezTo>
                  <a:cubicBezTo>
                    <a:pt x="0" y="63"/>
                    <a:pt x="0" y="63"/>
                    <a:pt x="0" y="63"/>
                  </a:cubicBezTo>
                  <a:cubicBezTo>
                    <a:pt x="3" y="64"/>
                    <a:pt x="9" y="64"/>
                    <a:pt x="16" y="64"/>
                  </a:cubicBezTo>
                  <a:cubicBezTo>
                    <a:pt x="28" y="64"/>
                    <a:pt x="36" y="62"/>
                    <a:pt x="40" y="58"/>
                  </a:cubicBezTo>
                  <a:close/>
                  <a:moveTo>
                    <a:pt x="14" y="11"/>
                  </a:moveTo>
                  <a:cubicBezTo>
                    <a:pt x="15" y="11"/>
                    <a:pt x="17" y="10"/>
                    <a:pt x="20" y="10"/>
                  </a:cubicBezTo>
                  <a:cubicBezTo>
                    <a:pt x="27" y="10"/>
                    <a:pt x="30" y="13"/>
                    <a:pt x="30" y="18"/>
                  </a:cubicBezTo>
                  <a:cubicBezTo>
                    <a:pt x="30" y="22"/>
                    <a:pt x="26" y="25"/>
                    <a:pt x="19" y="25"/>
                  </a:cubicBezTo>
                  <a:cubicBezTo>
                    <a:pt x="14" y="25"/>
                    <a:pt x="14" y="25"/>
                    <a:pt x="14" y="25"/>
                  </a:cubicBezTo>
                  <a:lnTo>
                    <a:pt x="14" y="11"/>
                  </a:lnTo>
                  <a:close/>
                  <a:moveTo>
                    <a:pt x="14" y="36"/>
                  </a:moveTo>
                  <a:cubicBezTo>
                    <a:pt x="19" y="36"/>
                    <a:pt x="19" y="36"/>
                    <a:pt x="19" y="36"/>
                  </a:cubicBezTo>
                  <a:cubicBezTo>
                    <a:pt x="26" y="36"/>
                    <a:pt x="32" y="38"/>
                    <a:pt x="32" y="44"/>
                  </a:cubicBezTo>
                  <a:cubicBezTo>
                    <a:pt x="32" y="51"/>
                    <a:pt x="26" y="53"/>
                    <a:pt x="20" y="53"/>
                  </a:cubicBezTo>
                  <a:cubicBezTo>
                    <a:pt x="17" y="53"/>
                    <a:pt x="16" y="53"/>
                    <a:pt x="14" y="53"/>
                  </a:cubicBezTo>
                  <a:lnTo>
                    <a:pt x="14" y="36"/>
                  </a:lnTo>
                  <a:close/>
                </a:path>
              </a:pathLst>
            </a:custGeom>
            <a:grpFill/>
            <a:ln>
              <a:noFill/>
            </a:ln>
          </p:spPr>
          <p:txBody>
            <a:bodyPr vert="horz" wrap="square" lIns="91440" tIns="45720" rIns="91440" bIns="45720" numCol="1" anchor="t" anchorCtr="0" compatLnSpc="1"/>
            <a:p>
              <a:endParaRPr lang="zh-CN" altLang="en-US"/>
            </a:p>
          </p:txBody>
        </p:sp>
        <p:sp>
          <p:nvSpPr>
            <p:cNvPr id="133" name="Freeform 39"/>
            <p:cNvSpPr/>
            <p:nvPr/>
          </p:nvSpPr>
          <p:spPr bwMode="auto">
            <a:xfrm>
              <a:off x="6842630" y="1307379"/>
              <a:ext cx="173038" cy="222250"/>
            </a:xfrm>
            <a:custGeom>
              <a:avLst/>
              <a:gdLst>
                <a:gd name="T0" fmla="*/ 30 w 46"/>
                <a:gd name="T1" fmla="*/ 59 h 59"/>
                <a:gd name="T2" fmla="*/ 45 w 46"/>
                <a:gd name="T3" fmla="*/ 57 h 59"/>
                <a:gd name="T4" fmla="*/ 43 w 46"/>
                <a:gd name="T5" fmla="*/ 46 h 59"/>
                <a:gd name="T6" fmla="*/ 32 w 46"/>
                <a:gd name="T7" fmla="*/ 48 h 59"/>
                <a:gd name="T8" fmla="*/ 14 w 46"/>
                <a:gd name="T9" fmla="*/ 30 h 59"/>
                <a:gd name="T10" fmla="*/ 32 w 46"/>
                <a:gd name="T11" fmla="*/ 11 h 59"/>
                <a:gd name="T12" fmla="*/ 43 w 46"/>
                <a:gd name="T13" fmla="*/ 13 h 59"/>
                <a:gd name="T14" fmla="*/ 46 w 46"/>
                <a:gd name="T15" fmla="*/ 3 h 59"/>
                <a:gd name="T16" fmla="*/ 31 w 46"/>
                <a:gd name="T17" fmla="*/ 0 h 59"/>
                <a:gd name="T18" fmla="*/ 0 w 46"/>
                <a:gd name="T19" fmla="*/ 30 h 59"/>
                <a:gd name="T20" fmla="*/ 30 w 46"/>
                <a:gd name="T2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59">
                  <a:moveTo>
                    <a:pt x="30" y="59"/>
                  </a:moveTo>
                  <a:cubicBezTo>
                    <a:pt x="37" y="59"/>
                    <a:pt x="43" y="58"/>
                    <a:pt x="45" y="57"/>
                  </a:cubicBezTo>
                  <a:cubicBezTo>
                    <a:pt x="43" y="46"/>
                    <a:pt x="43" y="46"/>
                    <a:pt x="43" y="46"/>
                  </a:cubicBezTo>
                  <a:cubicBezTo>
                    <a:pt x="40" y="48"/>
                    <a:pt x="36" y="48"/>
                    <a:pt x="32" y="48"/>
                  </a:cubicBezTo>
                  <a:cubicBezTo>
                    <a:pt x="21" y="48"/>
                    <a:pt x="14" y="41"/>
                    <a:pt x="14" y="30"/>
                  </a:cubicBezTo>
                  <a:cubicBezTo>
                    <a:pt x="14" y="17"/>
                    <a:pt x="22" y="11"/>
                    <a:pt x="32" y="11"/>
                  </a:cubicBezTo>
                  <a:cubicBezTo>
                    <a:pt x="37" y="11"/>
                    <a:pt x="40" y="12"/>
                    <a:pt x="43" y="13"/>
                  </a:cubicBezTo>
                  <a:cubicBezTo>
                    <a:pt x="46" y="3"/>
                    <a:pt x="46" y="3"/>
                    <a:pt x="46" y="3"/>
                  </a:cubicBezTo>
                  <a:cubicBezTo>
                    <a:pt x="43" y="1"/>
                    <a:pt x="38" y="0"/>
                    <a:pt x="31" y="0"/>
                  </a:cubicBezTo>
                  <a:cubicBezTo>
                    <a:pt x="14" y="0"/>
                    <a:pt x="0" y="11"/>
                    <a:pt x="0" y="30"/>
                  </a:cubicBezTo>
                  <a:cubicBezTo>
                    <a:pt x="0" y="47"/>
                    <a:pt x="10" y="59"/>
                    <a:pt x="30" y="59"/>
                  </a:cubicBezTo>
                  <a:close/>
                </a:path>
              </a:pathLst>
            </a:custGeom>
            <a:grpFill/>
            <a:ln>
              <a:noFill/>
            </a:ln>
          </p:spPr>
          <p:txBody>
            <a:bodyPr vert="horz" wrap="square" lIns="91440" tIns="45720" rIns="91440" bIns="45720" numCol="1" anchor="t" anchorCtr="0" compatLnSpc="1"/>
            <a:p>
              <a:endParaRPr lang="zh-CN" altLang="en-US"/>
            </a:p>
          </p:txBody>
        </p:sp>
      </p:grpSp>
      <p:sp>
        <p:nvSpPr>
          <p:cNvPr id="6" name="文本框 5"/>
          <p:cNvSpPr txBox="1"/>
          <p:nvPr/>
        </p:nvSpPr>
        <p:spPr>
          <a:xfrm>
            <a:off x="819150" y="4209415"/>
            <a:ext cx="6899275" cy="506730"/>
          </a:xfrm>
          <a:prstGeom prst="rect">
            <a:avLst/>
          </a:prstGeom>
          <a:noFill/>
        </p:spPr>
        <p:txBody>
          <a:bodyPr wrap="square" rtlCol="0">
            <a:spAutoFit/>
          </a:bodyPr>
          <a:p>
            <a:r>
              <a:rPr lang="zh-CN" altLang="en-US" b="1">
                <a:solidFill>
                  <a:schemeClr val="tx1">
                    <a:lumMod val="50000"/>
                    <a:lumOff val="50000"/>
                  </a:schemeClr>
                </a:solidFill>
                <a:latin typeface="宋体" panose="02010600030101010101" pitchFamily="2" charset="-122"/>
                <a:ea typeface="宋体" panose="02010600030101010101" pitchFamily="2" charset="-122"/>
              </a:rPr>
              <a:t>由于今天学习中涉及学生案例，请大家不要录音和录像，也不要在日常工作中与学生提及，避免学生对号入座，对案例主人公造成伤害。</a:t>
            </a:r>
            <a:endParaRPr lang="zh-CN" altLang="en-US" b="1">
              <a:solidFill>
                <a:schemeClr val="tx1">
                  <a:lumMod val="50000"/>
                  <a:lumOff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90" name="图片 16"/>
          <p:cNvPicPr>
            <a:picLocks noChangeAspect="1"/>
          </p:cNvPicPr>
          <p:nvPr/>
        </p:nvPicPr>
        <p:blipFill>
          <a:blip r:embed="rId1"/>
          <a:srcRect/>
          <a:stretch>
            <a:fillRect/>
          </a:stretch>
        </p:blipFill>
        <p:spPr bwMode="auto">
          <a:xfrm>
            <a:off x="730885" y="-62230"/>
            <a:ext cx="7682230" cy="526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5" name="标题 1"/>
          <p:cNvSpPr>
            <a:spLocks noGrp="1"/>
          </p:cNvSpPr>
          <p:nvPr/>
        </p:nvSpPr>
        <p:spPr>
          <a:xfrm>
            <a:off x="4821932" y="-62056"/>
            <a:ext cx="3168352" cy="432048"/>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dirty="0" smtClean="0">
                <a:solidFill>
                  <a:srgbClr val="FFFF00"/>
                </a:solidFill>
                <a:latin typeface="Baoli SC" charset="-122"/>
                <a:ea typeface="Baoli SC" charset="-122"/>
                <a:cs typeface="Baoli SC" charset="-122"/>
              </a:rPr>
              <a:t>学校不承担责任</a:t>
            </a:r>
            <a:endParaRPr kumimoji="1" lang="zh-CN" altLang="en-US" sz="2800" b="1" dirty="0">
              <a:solidFill>
                <a:srgbClr val="FFFF00"/>
              </a:solidFill>
              <a:latin typeface="华文琥珀" panose="02010800040101010101" charset="-122"/>
              <a:ea typeface="华文琥珀" panose="02010800040101010101" charset="-122"/>
              <a:cs typeface="华文琥珀" panose="02010800040101010101"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 3"/>
          <p:cNvGrpSpPr/>
          <p:nvPr/>
        </p:nvGrpSpPr>
        <p:grpSpPr>
          <a:xfrm>
            <a:off x="539115" y="-13334"/>
            <a:ext cx="8218805" cy="5166995"/>
            <a:chOff x="442265" y="-183224"/>
            <a:chExt cx="8218577" cy="6744620"/>
          </a:xfrm>
        </p:grpSpPr>
        <p:pic>
          <p:nvPicPr>
            <p:cNvPr id="5" name="图片 15"/>
            <p:cNvPicPr>
              <a:picLocks noChangeAspect="1"/>
            </p:cNvPicPr>
            <p:nvPr/>
          </p:nvPicPr>
          <p:blipFill>
            <a:blip r:embed="rId1"/>
            <a:srcRect/>
            <a:stretch>
              <a:fillRect/>
            </a:stretch>
          </p:blipFill>
          <p:spPr bwMode="auto">
            <a:xfrm>
              <a:off x="442265" y="-183224"/>
              <a:ext cx="8218577" cy="674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3621166" y="579139"/>
              <a:ext cx="2088232" cy="374907"/>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7" name="矩形 6"/>
            <p:cNvSpPr/>
            <p:nvPr/>
          </p:nvSpPr>
          <p:spPr>
            <a:xfrm>
              <a:off x="6103133" y="579348"/>
              <a:ext cx="1676353" cy="374655"/>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p:nvSpPr>
          <p:spPr>
            <a:xfrm>
              <a:off x="2493893" y="1889812"/>
              <a:ext cx="1239486" cy="202247"/>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6385" name="标题 1"/>
          <p:cNvSpPr>
            <a:spLocks noGrp="1"/>
          </p:cNvSpPr>
          <p:nvPr/>
        </p:nvSpPr>
        <p:spPr>
          <a:xfrm>
            <a:off x="5458460" y="48260"/>
            <a:ext cx="3453765" cy="27051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dirty="0" smtClean="0">
                <a:solidFill>
                  <a:srgbClr val="FFFF00"/>
                </a:solidFill>
                <a:latin typeface="Baoli SC" charset="-122"/>
                <a:ea typeface="Baoli SC" charset="-122"/>
                <a:cs typeface="Baoli SC" charset="-122"/>
              </a:rPr>
              <a:t>学校承担部分责任</a:t>
            </a:r>
            <a:endParaRPr kumimoji="1" lang="zh-CN" altLang="en-US" sz="2800" b="1" dirty="0">
              <a:solidFill>
                <a:srgbClr val="FFFF00"/>
              </a:solidFill>
              <a:latin typeface="华文琥珀" panose="02010800040101010101" charset="-122"/>
              <a:ea typeface="华文琥珀" panose="02010800040101010101" charset="-122"/>
              <a:cs typeface="华文琥珀" panose="02010800040101010101"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 2"/>
          <p:cNvGrpSpPr/>
          <p:nvPr/>
        </p:nvGrpSpPr>
        <p:grpSpPr>
          <a:xfrm>
            <a:off x="645161" y="0"/>
            <a:ext cx="8055610" cy="5210175"/>
            <a:chOff x="1631385" y="553383"/>
            <a:chExt cx="7143750" cy="5210175"/>
          </a:xfrm>
        </p:grpSpPr>
        <p:pic>
          <p:nvPicPr>
            <p:cNvPr id="16388" name="图片 14"/>
            <p:cNvPicPr>
              <a:picLocks noChangeAspect="1"/>
            </p:cNvPicPr>
            <p:nvPr/>
          </p:nvPicPr>
          <p:blipFill>
            <a:blip r:embed="rId1"/>
            <a:srcRect/>
            <a:stretch>
              <a:fillRect/>
            </a:stretch>
          </p:blipFill>
          <p:spPr bwMode="auto">
            <a:xfrm>
              <a:off x="1631385" y="553383"/>
              <a:ext cx="7143750"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5328272" y="1305858"/>
              <a:ext cx="1348111" cy="263525"/>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7" name="矩形 6"/>
            <p:cNvSpPr/>
            <p:nvPr/>
          </p:nvSpPr>
          <p:spPr>
            <a:xfrm>
              <a:off x="3465456" y="2264708"/>
              <a:ext cx="1005840" cy="26289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9" name="矩形 8"/>
            <p:cNvSpPr/>
            <p:nvPr/>
          </p:nvSpPr>
          <p:spPr>
            <a:xfrm>
              <a:off x="5443713" y="2889548"/>
              <a:ext cx="972510" cy="2159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10" name="矩形 9"/>
            <p:cNvSpPr/>
            <p:nvPr/>
          </p:nvSpPr>
          <p:spPr>
            <a:xfrm>
              <a:off x="5936087" y="2264708"/>
              <a:ext cx="620395" cy="26289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11" name="矩形 10"/>
            <p:cNvSpPr/>
            <p:nvPr/>
          </p:nvSpPr>
          <p:spPr>
            <a:xfrm>
              <a:off x="4097854" y="4303058"/>
              <a:ext cx="681376" cy="19812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12" name="矩形 11"/>
            <p:cNvSpPr/>
            <p:nvPr/>
          </p:nvSpPr>
          <p:spPr>
            <a:xfrm>
              <a:off x="5443445" y="4765338"/>
              <a:ext cx="972820" cy="2159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grpSp>
      <p:sp>
        <p:nvSpPr>
          <p:cNvPr id="4" name="矩形 3"/>
          <p:cNvSpPr/>
          <p:nvPr/>
        </p:nvSpPr>
        <p:spPr>
          <a:xfrm>
            <a:off x="5078095" y="3749675"/>
            <a:ext cx="1327150" cy="2159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16385" name="标题 1"/>
          <p:cNvSpPr>
            <a:spLocks noGrp="1"/>
          </p:cNvSpPr>
          <p:nvPr/>
        </p:nvSpPr>
        <p:spPr>
          <a:xfrm>
            <a:off x="3794125" y="247015"/>
            <a:ext cx="4770120" cy="37846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000" b="1" dirty="0" smtClean="0">
                <a:solidFill>
                  <a:srgbClr val="FFFF00"/>
                </a:solidFill>
                <a:latin typeface="Baoli SC" charset="-122"/>
                <a:ea typeface="Baoli SC" charset="-122"/>
                <a:cs typeface="Baoli SC" charset="-122"/>
              </a:rPr>
              <a:t>学校不承担责任，但是</a:t>
            </a:r>
            <a:r>
              <a:rPr lang="zh-CN" altLang="en-US" sz="2000" b="1" smtClean="0">
                <a:solidFill>
                  <a:srgbClr val="FFFF00"/>
                </a:solidFill>
                <a:latin typeface="Baoli SC" charset="-122"/>
                <a:ea typeface="Baoli SC" charset="-122"/>
                <a:cs typeface="Baoli SC" charset="-122"/>
              </a:rPr>
              <a:t>尽人道主义义务</a:t>
            </a:r>
            <a:endParaRPr kumimoji="1" lang="zh-CN" altLang="en-US" sz="2000" b="1" dirty="0" smtClean="0">
              <a:solidFill>
                <a:srgbClr val="FFFF00"/>
              </a:solidFill>
              <a:latin typeface="Baoli SC" charset="-122"/>
              <a:ea typeface="Baoli SC" charset="-122"/>
              <a:cs typeface="Baoli SC"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nvSpPr>
        <p:spPr>
          <a:xfrm>
            <a:off x="508000" y="980440"/>
            <a:ext cx="8312785" cy="3778885"/>
          </a:xfrm>
          <a:prstGeom prst="rect">
            <a:avLst/>
          </a:prstGeom>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300"/>
              </a:spcBef>
              <a:buClr>
                <a:srgbClr val="C00000"/>
              </a:buClr>
              <a:buFont typeface="ZapfDingbatsITC" charset="0"/>
              <a:buChar char="✧"/>
            </a:pPr>
            <a:r>
              <a:rPr lang="zh-CN" altLang="en-US" sz="1600" dirty="0">
                <a:solidFill>
                  <a:schemeClr val="tx1"/>
                </a:solidFill>
                <a:latin typeface="Baoli SC" charset="-122"/>
                <a:ea typeface="Baoli SC" charset="-122"/>
                <a:cs typeface="Baoli SC" charset="-122"/>
              </a:rPr>
              <a:t> 第二章第十六条：各级各类学校</a:t>
            </a:r>
            <a:r>
              <a:rPr lang="zh-CN" altLang="en-US" sz="1600" dirty="0">
                <a:solidFill>
                  <a:srgbClr val="FF0000"/>
                </a:solidFill>
                <a:latin typeface="Baoli SC" charset="-122"/>
                <a:ea typeface="Baoli SC" charset="-122"/>
                <a:cs typeface="Baoli SC" charset="-122"/>
              </a:rPr>
              <a:t>应当</a:t>
            </a:r>
            <a:r>
              <a:rPr lang="zh-CN" altLang="en-US" sz="1600" dirty="0">
                <a:solidFill>
                  <a:schemeClr val="tx1"/>
                </a:solidFill>
                <a:latin typeface="Baoli SC" charset="-122"/>
                <a:ea typeface="Baoli SC" charset="-122"/>
                <a:cs typeface="Baoli SC" charset="-122"/>
              </a:rPr>
              <a:t>对学生进行精神卫生知识</a:t>
            </a:r>
            <a:r>
              <a:rPr lang="zh-CN" altLang="en-US" sz="1600" dirty="0" smtClean="0">
                <a:solidFill>
                  <a:schemeClr val="tx1"/>
                </a:solidFill>
                <a:latin typeface="Baoli SC" charset="-122"/>
                <a:ea typeface="Baoli SC" charset="-122"/>
                <a:cs typeface="Baoli SC" charset="-122"/>
              </a:rPr>
              <a:t>教育；配备</a:t>
            </a:r>
            <a:r>
              <a:rPr lang="zh-CN" altLang="en-US" sz="1600" dirty="0">
                <a:solidFill>
                  <a:schemeClr val="tx1"/>
                </a:solidFill>
                <a:latin typeface="Baoli SC" charset="-122"/>
                <a:ea typeface="Baoli SC" charset="-122"/>
                <a:cs typeface="Baoli SC" charset="-122"/>
              </a:rPr>
              <a:t>或者聘请心理健康教育教师、辅导人员，并可以设立心理健康辅导室，</a:t>
            </a:r>
            <a:r>
              <a:rPr lang="zh-CN" altLang="en-US" sz="1600" dirty="0">
                <a:solidFill>
                  <a:srgbClr val="FF0000"/>
                </a:solidFill>
                <a:latin typeface="Baoli SC" charset="-122"/>
                <a:ea typeface="Baoli SC" charset="-122"/>
                <a:cs typeface="Baoli SC" charset="-122"/>
              </a:rPr>
              <a:t>对学生进行心理健康教育</a:t>
            </a:r>
            <a:r>
              <a:rPr lang="zh-CN" altLang="en-US" sz="1600" dirty="0" smtClean="0">
                <a:solidFill>
                  <a:schemeClr val="tx1"/>
                </a:solidFill>
                <a:latin typeface="Baoli SC" charset="-122"/>
                <a:ea typeface="Baoli SC" charset="-122"/>
                <a:cs typeface="Baoli SC" charset="-122"/>
              </a:rPr>
              <a:t>。教师</a:t>
            </a:r>
            <a:r>
              <a:rPr lang="zh-CN" altLang="en-US" sz="1600" dirty="0">
                <a:solidFill>
                  <a:srgbClr val="FF0000"/>
                </a:solidFill>
                <a:latin typeface="Baoli SC" charset="-122"/>
                <a:ea typeface="Baoli SC" charset="-122"/>
                <a:cs typeface="Baoli SC" charset="-122"/>
              </a:rPr>
              <a:t>应当学习和了解</a:t>
            </a:r>
            <a:r>
              <a:rPr lang="zh-CN" altLang="en-US" sz="1600" dirty="0">
                <a:solidFill>
                  <a:schemeClr val="tx1"/>
                </a:solidFill>
                <a:latin typeface="Baoli SC" charset="-122"/>
                <a:ea typeface="Baoli SC" charset="-122"/>
                <a:cs typeface="Baoli SC" charset="-122"/>
              </a:rPr>
              <a:t>相关的精神卫生知识，关注学生心理健康状况，正确引导激励学生</a:t>
            </a:r>
            <a:r>
              <a:rPr lang="zh-CN" altLang="en-US" sz="1600" dirty="0" smtClean="0">
                <a:solidFill>
                  <a:schemeClr val="tx1"/>
                </a:solidFill>
                <a:latin typeface="Baoli SC" charset="-122"/>
                <a:ea typeface="Baoli SC" charset="-122"/>
                <a:cs typeface="Baoli SC" charset="-122"/>
              </a:rPr>
              <a:t>。学校</a:t>
            </a:r>
            <a:r>
              <a:rPr lang="zh-CN" altLang="en-US" sz="1600" dirty="0">
                <a:solidFill>
                  <a:schemeClr val="tx1"/>
                </a:solidFill>
                <a:latin typeface="Baoli SC" charset="-122"/>
                <a:ea typeface="Baoli SC" charset="-122"/>
                <a:cs typeface="Baoli SC" charset="-122"/>
              </a:rPr>
              <a:t>和教师</a:t>
            </a:r>
            <a:r>
              <a:rPr lang="zh-CN" altLang="en-US" sz="1600" dirty="0">
                <a:solidFill>
                  <a:srgbClr val="FF0000"/>
                </a:solidFill>
                <a:latin typeface="Baoli SC" charset="-122"/>
                <a:ea typeface="Baoli SC" charset="-122"/>
                <a:cs typeface="Baoli SC" charset="-122"/>
              </a:rPr>
              <a:t>应当</a:t>
            </a:r>
            <a:r>
              <a:rPr lang="zh-CN" altLang="en-US" sz="1600" dirty="0">
                <a:solidFill>
                  <a:schemeClr val="tx1"/>
                </a:solidFill>
                <a:latin typeface="Baoli SC" charset="-122"/>
                <a:ea typeface="Baoli SC" charset="-122"/>
                <a:cs typeface="Baoli SC" charset="-122"/>
              </a:rPr>
              <a:t>与学生父母或者其他监护人、近亲属</a:t>
            </a:r>
            <a:r>
              <a:rPr lang="zh-CN" altLang="en-US" sz="1600" dirty="0">
                <a:solidFill>
                  <a:srgbClr val="FF0000"/>
                </a:solidFill>
                <a:latin typeface="Baoli SC" charset="-122"/>
                <a:ea typeface="Baoli SC" charset="-122"/>
                <a:cs typeface="Baoli SC" charset="-122"/>
              </a:rPr>
              <a:t>沟通</a:t>
            </a:r>
            <a:r>
              <a:rPr lang="zh-CN" altLang="en-US" sz="1600" dirty="0">
                <a:solidFill>
                  <a:schemeClr val="tx1"/>
                </a:solidFill>
                <a:latin typeface="Baoli SC" charset="-122"/>
                <a:ea typeface="Baoli SC" charset="-122"/>
                <a:cs typeface="Baoli SC" charset="-122"/>
              </a:rPr>
              <a:t>学生心理健康情况。 </a:t>
            </a:r>
            <a:endParaRPr lang="en-US" altLang="zh-CN" sz="1600" dirty="0" smtClean="0">
              <a:solidFill>
                <a:schemeClr val="tx1"/>
              </a:solidFill>
              <a:latin typeface="Baoli SC" charset="-122"/>
              <a:ea typeface="Baoli SC" charset="-122"/>
              <a:cs typeface="Baoli SC" charset="-122"/>
            </a:endParaRPr>
          </a:p>
          <a:p>
            <a:pPr>
              <a:spcBef>
                <a:spcPts val="300"/>
              </a:spcBef>
              <a:buClr>
                <a:srgbClr val="C00000"/>
              </a:buClr>
              <a:buFont typeface="ZapfDingbatsITC" charset="0"/>
              <a:buChar char="✧"/>
            </a:pPr>
            <a:r>
              <a:rPr lang="zh-CN" altLang="en-US" sz="1600" dirty="0">
                <a:solidFill>
                  <a:schemeClr val="tx1"/>
                </a:solidFill>
                <a:latin typeface="Baoli SC" charset="-122"/>
                <a:ea typeface="Baoli SC" charset="-122"/>
                <a:cs typeface="Baoli SC" charset="-122"/>
              </a:rPr>
              <a:t>第五章第六十七条 政府教育行政部门</a:t>
            </a:r>
            <a:r>
              <a:rPr lang="zh-CN" altLang="en-US" sz="1600" dirty="0">
                <a:solidFill>
                  <a:srgbClr val="FF0000"/>
                </a:solidFill>
                <a:latin typeface="Baoli SC" charset="-122"/>
                <a:ea typeface="Baoli SC" charset="-122"/>
                <a:cs typeface="Baoli SC" charset="-122"/>
              </a:rPr>
              <a:t>对教师进行上岗前和在岗培训，应当有精神卫生的内容，并定期组织心理健康教育教师、辅导人员进行专业培训。</a:t>
            </a:r>
            <a:endParaRPr lang="en-US" altLang="zh-CN" sz="1600" dirty="0" smtClean="0">
              <a:solidFill>
                <a:schemeClr val="tx1"/>
              </a:solidFill>
              <a:latin typeface="Baoli SC" charset="-122"/>
              <a:ea typeface="Baoli SC" charset="-122"/>
              <a:cs typeface="Baoli SC" charset="-122"/>
            </a:endParaRPr>
          </a:p>
          <a:p>
            <a:pPr>
              <a:spcBef>
                <a:spcPts val="0"/>
              </a:spcBef>
              <a:buClr>
                <a:srgbClr val="C00000"/>
              </a:buClr>
              <a:buFont typeface="ZapfDingbatsITC" charset="0"/>
              <a:buChar char="✧"/>
            </a:pPr>
            <a:r>
              <a:rPr lang="en-US" altLang="zh-CN" sz="1600" b="1" dirty="0" smtClean="0">
                <a:solidFill>
                  <a:schemeClr val="tx1"/>
                </a:solidFill>
                <a:latin typeface="Baoli SC" charset="-122"/>
                <a:ea typeface="Baoli SC" charset="-122"/>
                <a:cs typeface="Baoli SC" charset="-122"/>
              </a:rPr>
              <a:t>《</a:t>
            </a:r>
            <a:r>
              <a:rPr lang="zh-CN" altLang="en-US" sz="1600" b="1" dirty="0">
                <a:solidFill>
                  <a:schemeClr val="tx1"/>
                </a:solidFill>
                <a:latin typeface="Baoli SC" charset="-122"/>
                <a:ea typeface="Baoli SC" charset="-122"/>
                <a:cs typeface="Baoli SC" charset="-122"/>
              </a:rPr>
              <a:t>学生伤害事故处理办法</a:t>
            </a:r>
            <a:r>
              <a:rPr lang="en-US" altLang="zh-CN" sz="1600" b="1" dirty="0">
                <a:solidFill>
                  <a:schemeClr val="tx1"/>
                </a:solidFill>
                <a:latin typeface="Baoli SC" charset="-122"/>
                <a:ea typeface="Baoli SC" charset="-122"/>
                <a:cs typeface="Baoli SC" charset="-122"/>
              </a:rPr>
              <a:t>》</a:t>
            </a:r>
            <a:r>
              <a:rPr lang="zh-CN" altLang="en-US" sz="1600" dirty="0">
                <a:solidFill>
                  <a:schemeClr val="tx1"/>
                </a:solidFill>
                <a:latin typeface="Baoli SC" charset="-122"/>
                <a:ea typeface="Baoli SC" charset="-122"/>
                <a:cs typeface="Baoli SC" charset="-122"/>
              </a:rPr>
              <a:t>第</a:t>
            </a:r>
            <a:r>
              <a:rPr lang="en-US" altLang="zh-CN" sz="1600" dirty="0">
                <a:solidFill>
                  <a:schemeClr val="tx1"/>
                </a:solidFill>
                <a:latin typeface="Baoli SC" charset="-122"/>
                <a:ea typeface="Baoli SC" charset="-122"/>
                <a:cs typeface="Baoli SC" charset="-122"/>
              </a:rPr>
              <a:t>19</a:t>
            </a:r>
            <a:r>
              <a:rPr lang="zh-CN" altLang="en-US" sz="1600" dirty="0">
                <a:solidFill>
                  <a:schemeClr val="tx1"/>
                </a:solidFill>
                <a:latin typeface="Baoli SC" charset="-122"/>
                <a:ea typeface="Baoli SC" charset="-122"/>
                <a:cs typeface="Baoli SC" charset="-122"/>
              </a:rPr>
              <a:t>条</a:t>
            </a:r>
            <a:r>
              <a:rPr lang="zh-CN" altLang="en-US" sz="1600" dirty="0" smtClean="0">
                <a:solidFill>
                  <a:schemeClr val="tx1"/>
                </a:solidFill>
                <a:latin typeface="Baoli SC" charset="-122"/>
                <a:ea typeface="Baoli SC" charset="-122"/>
                <a:cs typeface="Baoli SC" charset="-122"/>
              </a:rPr>
              <a:t>第七项</a:t>
            </a:r>
            <a:r>
              <a:rPr lang="en-US" altLang="zh-CN" sz="1600" dirty="0">
                <a:solidFill>
                  <a:schemeClr val="tx1"/>
                </a:solidFill>
                <a:latin typeface="Baoli SC" charset="-122"/>
                <a:ea typeface="Baoli SC" charset="-122"/>
                <a:cs typeface="Baoli SC" charset="-122"/>
              </a:rPr>
              <a:t>:</a:t>
            </a:r>
            <a:r>
              <a:rPr lang="zh-CN" altLang="en-US" sz="1600" dirty="0">
                <a:solidFill>
                  <a:schemeClr val="tx1"/>
                </a:solidFill>
                <a:latin typeface="Baoli SC" charset="-122"/>
                <a:ea typeface="Baoli SC" charset="-122"/>
                <a:cs typeface="Baoli SC" charset="-122"/>
              </a:rPr>
              <a:t>学生有特异体质或者</a:t>
            </a:r>
            <a:r>
              <a:rPr lang="zh-CN" altLang="en-US" sz="1600" u="sng" dirty="0">
                <a:solidFill>
                  <a:schemeClr val="tx1"/>
                </a:solidFill>
                <a:latin typeface="Baoli SC" charset="-122"/>
                <a:ea typeface="Baoli SC" charset="-122"/>
                <a:cs typeface="Baoli SC" charset="-122"/>
              </a:rPr>
              <a:t>特定疾病</a:t>
            </a:r>
            <a:r>
              <a:rPr lang="zh-CN" altLang="en-US" sz="1600" dirty="0">
                <a:solidFill>
                  <a:schemeClr val="tx1"/>
                </a:solidFill>
                <a:latin typeface="Baoli SC" charset="-122"/>
                <a:ea typeface="Baoli SC" charset="-122"/>
                <a:cs typeface="Baoli SC" charset="-122"/>
              </a:rPr>
              <a:t>，不宜参加某种教育教学活动，</a:t>
            </a:r>
            <a:r>
              <a:rPr lang="zh-CN" altLang="en-US" sz="1600" dirty="0">
                <a:solidFill>
                  <a:srgbClr val="FF0000"/>
                </a:solidFill>
                <a:latin typeface="Baoli SC" charset="-122"/>
                <a:ea typeface="Baoli SC" charset="-122"/>
                <a:cs typeface="Baoli SC" charset="-122"/>
              </a:rPr>
              <a:t>学校知道或者应当知道，但未予以必要的注意的</a:t>
            </a:r>
            <a:r>
              <a:rPr lang="en-US" altLang="zh-CN" sz="1600" dirty="0">
                <a:solidFill>
                  <a:schemeClr val="tx1"/>
                </a:solidFill>
                <a:latin typeface="Baoli SC" charset="-122"/>
                <a:ea typeface="Baoli SC" charset="-122"/>
                <a:cs typeface="Baoli SC" charset="-122"/>
              </a:rPr>
              <a:t>;  </a:t>
            </a:r>
            <a:endParaRPr lang="en-US" altLang="zh-CN" sz="1600" dirty="0">
              <a:solidFill>
                <a:schemeClr val="tx1"/>
              </a:solidFill>
              <a:latin typeface="Baoli SC" charset="-122"/>
              <a:ea typeface="Baoli SC" charset="-122"/>
              <a:cs typeface="Baoli SC" charset="-122"/>
            </a:endParaRPr>
          </a:p>
          <a:p>
            <a:pPr>
              <a:spcBef>
                <a:spcPts val="0"/>
              </a:spcBef>
              <a:buClr>
                <a:srgbClr val="C00000"/>
              </a:buClr>
              <a:buFont typeface="ZapfDingbatsITC" charset="0"/>
              <a:buChar char="✧"/>
            </a:pPr>
            <a:r>
              <a:rPr lang="zh-CN" altLang="en-US" sz="1600" dirty="0" smtClean="0">
                <a:solidFill>
                  <a:schemeClr val="tx1"/>
                </a:solidFill>
                <a:latin typeface="Baoli SC" charset="-122"/>
                <a:ea typeface="Baoli SC" charset="-122"/>
                <a:cs typeface="Baoli SC" charset="-122"/>
              </a:rPr>
              <a:t>第八项</a:t>
            </a:r>
            <a:r>
              <a:rPr lang="en-US" altLang="zh-CN" sz="1600" dirty="0">
                <a:solidFill>
                  <a:schemeClr val="tx1"/>
                </a:solidFill>
                <a:latin typeface="Baoli SC" charset="-122"/>
                <a:ea typeface="Baoli SC" charset="-122"/>
                <a:cs typeface="Baoli SC" charset="-122"/>
              </a:rPr>
              <a:t>:</a:t>
            </a:r>
            <a:r>
              <a:rPr lang="zh-CN" altLang="en-US" sz="1600" dirty="0">
                <a:solidFill>
                  <a:schemeClr val="tx1"/>
                </a:solidFill>
                <a:latin typeface="Baoli SC" charset="-122"/>
                <a:ea typeface="Baoli SC" charset="-122"/>
                <a:cs typeface="Baoli SC" charset="-122"/>
              </a:rPr>
              <a:t>学生在校期</a:t>
            </a:r>
            <a:r>
              <a:rPr lang="zh-CN" altLang="en-US" sz="1600" dirty="0">
                <a:solidFill>
                  <a:srgbClr val="FF0000"/>
                </a:solidFill>
                <a:latin typeface="Baoli SC" charset="-122"/>
                <a:ea typeface="Baoli SC" charset="-122"/>
                <a:cs typeface="Baoli SC" charset="-122"/>
              </a:rPr>
              <a:t>间</a:t>
            </a:r>
            <a:r>
              <a:rPr lang="zh-CN" altLang="en-US" sz="1600" u="sng" dirty="0">
                <a:solidFill>
                  <a:srgbClr val="FF0000"/>
                </a:solidFill>
                <a:latin typeface="Baoli SC" charset="-122"/>
                <a:ea typeface="Baoli SC" charset="-122"/>
                <a:cs typeface="Baoli SC" charset="-122"/>
              </a:rPr>
              <a:t>突发疾病</a:t>
            </a:r>
            <a:r>
              <a:rPr lang="zh-CN" altLang="en-US" sz="1600" dirty="0">
                <a:solidFill>
                  <a:srgbClr val="FF0000"/>
                </a:solidFill>
                <a:latin typeface="Baoli SC" charset="-122"/>
                <a:ea typeface="Baoli SC" charset="-122"/>
                <a:cs typeface="Baoli SC" charset="-122"/>
              </a:rPr>
              <a:t>或者受到伤害</a:t>
            </a:r>
            <a:r>
              <a:rPr lang="zh-CN" altLang="en-US" sz="1600" dirty="0">
                <a:solidFill>
                  <a:schemeClr val="tx1"/>
                </a:solidFill>
                <a:latin typeface="Baoli SC" charset="-122"/>
                <a:ea typeface="Baoli SC" charset="-122"/>
                <a:cs typeface="Baoli SC" charset="-122"/>
              </a:rPr>
              <a:t>，学校</a:t>
            </a:r>
            <a:r>
              <a:rPr lang="zh-CN" altLang="en-US" sz="1600" dirty="0">
                <a:solidFill>
                  <a:srgbClr val="FF0000"/>
                </a:solidFill>
                <a:latin typeface="Baoli SC" charset="-122"/>
                <a:ea typeface="Baoli SC" charset="-122"/>
                <a:cs typeface="Baoli SC" charset="-122"/>
              </a:rPr>
              <a:t>发现</a:t>
            </a:r>
            <a:r>
              <a:rPr lang="zh-CN" altLang="en-US" sz="1600" dirty="0">
                <a:solidFill>
                  <a:schemeClr val="tx1"/>
                </a:solidFill>
                <a:latin typeface="Baoli SC" charset="-122"/>
                <a:ea typeface="Baoli SC" charset="-122"/>
                <a:cs typeface="Baoli SC" charset="-122"/>
              </a:rPr>
              <a:t>，但</a:t>
            </a:r>
            <a:r>
              <a:rPr lang="zh-CN" altLang="en-US" sz="1600" dirty="0">
                <a:solidFill>
                  <a:srgbClr val="FF0000"/>
                </a:solidFill>
                <a:latin typeface="Baoli SC" charset="-122"/>
                <a:ea typeface="Baoli SC" charset="-122"/>
                <a:cs typeface="Baoli SC" charset="-122"/>
              </a:rPr>
              <a:t>未</a:t>
            </a:r>
            <a:r>
              <a:rPr lang="zh-CN" altLang="en-US" sz="1600" dirty="0">
                <a:solidFill>
                  <a:schemeClr val="tx1"/>
                </a:solidFill>
                <a:latin typeface="Baoli SC" charset="-122"/>
                <a:ea typeface="Baoli SC" charset="-122"/>
                <a:cs typeface="Baoli SC" charset="-122"/>
              </a:rPr>
              <a:t>根据实际情况</a:t>
            </a:r>
            <a:r>
              <a:rPr lang="zh-CN" altLang="en-US" sz="1600" dirty="0">
                <a:solidFill>
                  <a:srgbClr val="FF0000"/>
                </a:solidFill>
                <a:latin typeface="Baoli SC" charset="-122"/>
                <a:ea typeface="Baoli SC" charset="-122"/>
                <a:cs typeface="Baoli SC" charset="-122"/>
              </a:rPr>
              <a:t>及时采取相应措施，</a:t>
            </a:r>
            <a:r>
              <a:rPr lang="zh-CN" altLang="en-US" sz="1600" dirty="0">
                <a:solidFill>
                  <a:srgbClr val="FF0000"/>
                </a:solidFill>
                <a:latin typeface="Baoli SC" charset="-122"/>
                <a:ea typeface="Baoli SC" charset="-122"/>
                <a:cs typeface="Baoli SC" charset="-122"/>
              </a:rPr>
              <a:t>导致不良后果加重</a:t>
            </a:r>
            <a:r>
              <a:rPr lang="zh-CN" altLang="en-US" sz="1600" dirty="0">
                <a:solidFill>
                  <a:schemeClr val="tx1"/>
                </a:solidFill>
                <a:latin typeface="Baoli SC" charset="-122"/>
                <a:ea typeface="Baoli SC" charset="-122"/>
                <a:cs typeface="Baoli SC" charset="-122"/>
              </a:rPr>
              <a:t>的</a:t>
            </a:r>
            <a:r>
              <a:rPr lang="zh-CN" altLang="en-US" sz="1600" dirty="0" smtClean="0">
                <a:solidFill>
                  <a:schemeClr val="tx1"/>
                </a:solidFill>
                <a:latin typeface="Baoli SC" charset="-122"/>
                <a:ea typeface="Baoli SC" charset="-122"/>
                <a:cs typeface="Baoli SC" charset="-122"/>
              </a:rPr>
              <a:t>。</a:t>
            </a:r>
            <a:endParaRPr lang="en-US" altLang="zh-CN" sz="1600" dirty="0" smtClean="0">
              <a:solidFill>
                <a:schemeClr val="tx1"/>
              </a:solidFill>
              <a:latin typeface="Baoli SC" charset="-122"/>
              <a:ea typeface="Baoli SC" charset="-122"/>
              <a:cs typeface="Baoli SC" charset="-122"/>
            </a:endParaRPr>
          </a:p>
          <a:p>
            <a:pPr>
              <a:spcBef>
                <a:spcPts val="0"/>
              </a:spcBef>
              <a:buClr>
                <a:srgbClr val="C00000"/>
              </a:buClr>
              <a:buFont typeface="ZapfDingbatsITC" charset="0"/>
              <a:buChar char="✧"/>
            </a:pPr>
            <a:r>
              <a:rPr lang="en-US" altLang="zh-CN" sz="1600" b="1" dirty="0" smtClean="0">
                <a:solidFill>
                  <a:schemeClr val="tx1"/>
                </a:solidFill>
                <a:latin typeface="Baoli SC" charset="-122"/>
                <a:ea typeface="Baoli SC" charset="-122"/>
                <a:cs typeface="Baoli SC" charset="-122"/>
              </a:rPr>
              <a:t>《</a:t>
            </a:r>
            <a:r>
              <a:rPr lang="zh-CN" altLang="en-US" sz="1600" b="1" dirty="0">
                <a:solidFill>
                  <a:schemeClr val="tx1"/>
                </a:solidFill>
                <a:latin typeface="Baoli SC" charset="-122"/>
                <a:ea typeface="Baoli SC" charset="-122"/>
                <a:cs typeface="Baoli SC" charset="-122"/>
              </a:rPr>
              <a:t>侵权责任法</a:t>
            </a:r>
            <a:r>
              <a:rPr lang="en-US" altLang="zh-CN" sz="1600" b="1" dirty="0">
                <a:solidFill>
                  <a:schemeClr val="tx1"/>
                </a:solidFill>
                <a:latin typeface="Baoli SC" charset="-122"/>
                <a:ea typeface="Baoli SC" charset="-122"/>
                <a:cs typeface="Baoli SC" charset="-122"/>
              </a:rPr>
              <a:t>》</a:t>
            </a:r>
            <a:r>
              <a:rPr lang="zh-CN" altLang="en-US" sz="1600" dirty="0">
                <a:solidFill>
                  <a:schemeClr val="tx1"/>
                </a:solidFill>
                <a:latin typeface="Baoli SC" charset="-122"/>
                <a:ea typeface="Baoli SC" charset="-122"/>
                <a:cs typeface="Baoli SC" charset="-122"/>
              </a:rPr>
              <a:t> 第</a:t>
            </a:r>
            <a:r>
              <a:rPr lang="en-US" altLang="zh-CN" sz="1600" dirty="0">
                <a:solidFill>
                  <a:schemeClr val="tx1"/>
                </a:solidFill>
                <a:latin typeface="Baoli SC" charset="-122"/>
                <a:ea typeface="Baoli SC" charset="-122"/>
                <a:cs typeface="Baoli SC" charset="-122"/>
              </a:rPr>
              <a:t>39</a:t>
            </a:r>
            <a:r>
              <a:rPr lang="zh-CN" altLang="en-US" sz="1600" dirty="0">
                <a:solidFill>
                  <a:schemeClr val="tx1"/>
                </a:solidFill>
                <a:latin typeface="Baoli SC" charset="-122"/>
                <a:ea typeface="Baoli SC" charset="-122"/>
                <a:cs typeface="Baoli SC" charset="-122"/>
              </a:rPr>
              <a:t>条</a:t>
            </a:r>
            <a:r>
              <a:rPr lang="en-US" altLang="zh-CN" sz="1600" dirty="0">
                <a:solidFill>
                  <a:schemeClr val="tx1"/>
                </a:solidFill>
                <a:latin typeface="Baoli SC" charset="-122"/>
                <a:ea typeface="Baoli SC" charset="-122"/>
                <a:cs typeface="Baoli SC" charset="-122"/>
              </a:rPr>
              <a:t>:</a:t>
            </a:r>
            <a:r>
              <a:rPr lang="zh-CN" altLang="en-US" sz="1600" u="sng" dirty="0">
                <a:solidFill>
                  <a:schemeClr val="tx1"/>
                </a:solidFill>
                <a:latin typeface="Baoli SC" charset="-122"/>
                <a:ea typeface="Baoli SC" charset="-122"/>
                <a:cs typeface="Baoli SC" charset="-122"/>
              </a:rPr>
              <a:t>限制民事行为能力人</a:t>
            </a:r>
            <a:r>
              <a:rPr lang="zh-CN" altLang="en-US" sz="1600" dirty="0">
                <a:solidFill>
                  <a:schemeClr val="tx1"/>
                </a:solidFill>
                <a:latin typeface="Baoli SC" charset="-122"/>
                <a:ea typeface="Baoli SC" charset="-122"/>
                <a:cs typeface="Baoli SC" charset="-122"/>
              </a:rPr>
              <a:t>在学校或者其他教育机构学习、生活期间受到人身损害，</a:t>
            </a:r>
            <a:r>
              <a:rPr lang="zh-CN" altLang="en-US" sz="1600" dirty="0">
                <a:solidFill>
                  <a:srgbClr val="FF0000"/>
                </a:solidFill>
                <a:latin typeface="Baoli SC" charset="-122"/>
                <a:ea typeface="Baoli SC" charset="-122"/>
                <a:cs typeface="Baoli SC" charset="-122"/>
              </a:rPr>
              <a:t>学校或者其他教育机构未尽到教育、管理职责的，应当承担责任。</a:t>
            </a:r>
            <a:endParaRPr lang="zh-CN" altLang="en-US" sz="1600" dirty="0" smtClean="0">
              <a:solidFill>
                <a:schemeClr val="tx1"/>
              </a:solidFill>
              <a:latin typeface="Baoli SC" charset="-122"/>
              <a:ea typeface="Baoli SC" charset="-122"/>
              <a:cs typeface="Baoli SC" charset="-122"/>
            </a:endParaRPr>
          </a:p>
        </p:txBody>
      </p:sp>
      <p:sp>
        <p:nvSpPr>
          <p:cNvPr id="2" name="标题 1"/>
          <p:cNvSpPr>
            <a:spLocks noGrp="1"/>
          </p:cNvSpPr>
          <p:nvPr/>
        </p:nvSpPr>
        <p:spPr>
          <a:xfrm>
            <a:off x="508000" y="286937"/>
            <a:ext cx="8168456" cy="477767"/>
          </a:xfrm>
          <a:prstGeom prst="rect">
            <a:avLst/>
          </a:prstGeo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2400" b="1" noProof="0" dirty="0" smtClean="0">
                <a:ln>
                  <a:noFill/>
                </a:ln>
                <a:solidFill>
                  <a:srgbClr val="FF0000"/>
                </a:solidFill>
                <a:effectLst>
                  <a:outerShdw blurRad="50000" dist="30000" dir="5400000" algn="tl" rotWithShape="0">
                    <a:srgbClr val="000000">
                      <a:alpha val="30000"/>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大学生自杀，学校会否输在被告席上?</a:t>
            </a:r>
            <a:endParaRPr lang="zh-CN" altLang="en-US" sz="2400" b="1" noProof="0" dirty="0" smtClean="0">
              <a:ln>
                <a:noFill/>
              </a:ln>
              <a:solidFill>
                <a:srgbClr val="FF0000"/>
              </a:solidFill>
              <a:effectLst>
                <a:outerShdw blurRad="50000" dist="30000" dir="5400000" algn="tl" rotWithShape="0">
                  <a:srgbClr val="000000">
                    <a:alpha val="30000"/>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nvSpPr>
        <p:spPr>
          <a:xfrm>
            <a:off x="457200" y="877570"/>
            <a:ext cx="8229600" cy="3721735"/>
          </a:xfrm>
          <a:prstGeom prst="rect">
            <a:avLst/>
          </a:prstGeom>
          <a:noFill/>
          <a:ln>
            <a:noFill/>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ts val="1500"/>
              </a:lnSpc>
              <a:spcBef>
                <a:spcPts val="600"/>
              </a:spcBef>
              <a:buClr>
                <a:srgbClr val="C00000"/>
              </a:buClr>
            </a:pPr>
            <a:r>
              <a:rPr lang="zh-CN" altLang="en-US" sz="1200" dirty="0">
                <a:solidFill>
                  <a:schemeClr val="tx1"/>
                </a:solidFill>
                <a:latin typeface="Baoli SC" charset="-122"/>
                <a:ea typeface="Baoli SC" charset="-122"/>
                <a:cs typeface="Baoli SC" charset="-122"/>
              </a:rPr>
              <a:t>第一章 第九条  精神障碍患者的监护人</a:t>
            </a:r>
            <a:r>
              <a:rPr lang="zh-CN" altLang="en-US" sz="1200" dirty="0">
                <a:solidFill>
                  <a:srgbClr val="FF0000"/>
                </a:solidFill>
                <a:latin typeface="Baoli SC" charset="-122"/>
                <a:ea typeface="Baoli SC" charset="-122"/>
                <a:cs typeface="Baoli SC" charset="-122"/>
              </a:rPr>
              <a:t>应当履行监护职责</a:t>
            </a:r>
            <a:r>
              <a:rPr lang="zh-CN" altLang="en-US" sz="1200" dirty="0">
                <a:solidFill>
                  <a:schemeClr val="tx1"/>
                </a:solidFill>
                <a:latin typeface="Baoli SC" charset="-122"/>
                <a:ea typeface="Baoli SC" charset="-122"/>
                <a:cs typeface="Baoli SC" charset="-122"/>
              </a:rPr>
              <a:t>，维护精神障碍患者的合法权益。禁止对精神障碍患者实施家庭暴力，</a:t>
            </a:r>
            <a:r>
              <a:rPr lang="zh-CN" altLang="en-US" sz="1200" b="1" dirty="0">
                <a:solidFill>
                  <a:srgbClr val="FF0000"/>
                </a:solidFill>
                <a:latin typeface="Baoli SC" charset="-122"/>
                <a:ea typeface="Baoli SC" charset="-122"/>
                <a:cs typeface="Baoli SC" charset="-122"/>
              </a:rPr>
              <a:t>禁止遗弃</a:t>
            </a:r>
            <a:r>
              <a:rPr lang="zh-CN" altLang="en-US" sz="1200" dirty="0">
                <a:solidFill>
                  <a:schemeClr val="tx1"/>
                </a:solidFill>
                <a:latin typeface="Baoli SC" charset="-122"/>
                <a:ea typeface="Baoli SC" charset="-122"/>
                <a:cs typeface="Baoli SC" charset="-122"/>
              </a:rPr>
              <a:t>精神障碍患者。</a:t>
            </a:r>
            <a:endParaRPr lang="zh-CN" altLang="en-US" sz="1200" dirty="0">
              <a:solidFill>
                <a:schemeClr val="tx1"/>
              </a:solidFill>
              <a:latin typeface="Baoli SC" charset="-122"/>
              <a:ea typeface="Baoli SC" charset="-122"/>
              <a:cs typeface="Baoli SC" charset="-122"/>
            </a:endParaRPr>
          </a:p>
          <a:p>
            <a:pPr>
              <a:lnSpc>
                <a:spcPts val="1500"/>
              </a:lnSpc>
              <a:spcBef>
                <a:spcPts val="600"/>
              </a:spcBef>
            </a:pPr>
            <a:r>
              <a:rPr lang="zh-CN" altLang="en-US" sz="1200" dirty="0">
                <a:solidFill>
                  <a:schemeClr val="tx1"/>
                </a:solidFill>
                <a:latin typeface="Baoli SC" charset="-122"/>
                <a:ea typeface="Baoli SC" charset="-122"/>
                <a:cs typeface="Baoli SC" charset="-122"/>
              </a:rPr>
              <a:t>第三章第三十一条  精神障碍患者有本法第三十条第二款第一项情形的，经其监护人同意，医疗机构应当对患者实施住院治疗</a:t>
            </a:r>
            <a:r>
              <a:rPr lang="en-US" altLang="zh-CN" sz="1200" dirty="0">
                <a:solidFill>
                  <a:schemeClr val="tx1"/>
                </a:solidFill>
                <a:latin typeface="Baoli SC" charset="-122"/>
                <a:ea typeface="Baoli SC" charset="-122"/>
                <a:cs typeface="Baoli SC" charset="-122"/>
              </a:rPr>
              <a:t>;</a:t>
            </a:r>
            <a:r>
              <a:rPr lang="zh-CN" altLang="en-US" sz="1200" dirty="0">
                <a:solidFill>
                  <a:schemeClr val="tx1"/>
                </a:solidFill>
                <a:latin typeface="Baoli SC" charset="-122"/>
                <a:ea typeface="Baoli SC" charset="-122"/>
                <a:cs typeface="Baoli SC" charset="-122"/>
              </a:rPr>
              <a:t>监护人不同意的，医疗机构不得对患者实施住院治疗，</a:t>
            </a:r>
            <a:r>
              <a:rPr lang="zh-CN" altLang="en-US" sz="1200" b="1" dirty="0">
                <a:solidFill>
                  <a:srgbClr val="FF0000"/>
                </a:solidFill>
                <a:latin typeface="Baoli SC" charset="-122"/>
                <a:ea typeface="Baoli SC" charset="-122"/>
                <a:cs typeface="Baoli SC" charset="-122"/>
              </a:rPr>
              <a:t>监护人应当对在家居住的患者做好看护管理</a:t>
            </a:r>
            <a:r>
              <a:rPr lang="zh-CN" altLang="en-US" sz="1200" dirty="0">
                <a:solidFill>
                  <a:schemeClr val="tx1"/>
                </a:solidFill>
                <a:latin typeface="Baoli SC" charset="-122"/>
                <a:ea typeface="Baoli SC" charset="-122"/>
                <a:cs typeface="Baoli SC" charset="-122"/>
              </a:rPr>
              <a:t>。</a:t>
            </a:r>
            <a:endParaRPr lang="zh-CN" altLang="en-US" sz="1200" dirty="0">
              <a:solidFill>
                <a:schemeClr val="tx1"/>
              </a:solidFill>
              <a:latin typeface="Baoli SC" charset="-122"/>
              <a:ea typeface="Baoli SC" charset="-122"/>
              <a:cs typeface="Baoli SC" charset="-122"/>
            </a:endParaRPr>
          </a:p>
          <a:p>
            <a:pPr>
              <a:lnSpc>
                <a:spcPts val="1500"/>
              </a:lnSpc>
              <a:spcBef>
                <a:spcPts val="600"/>
              </a:spcBef>
            </a:pPr>
            <a:r>
              <a:rPr lang="zh-CN" altLang="en-US" sz="1200" dirty="0">
                <a:solidFill>
                  <a:schemeClr val="tx1"/>
                </a:solidFill>
                <a:latin typeface="Baoli SC" charset="-122"/>
                <a:ea typeface="Baoli SC" charset="-122"/>
                <a:cs typeface="Baoli SC" charset="-122"/>
              </a:rPr>
              <a:t>第三章第三十五条 精神障碍患者有本法第三十条第二款第二项情形的，</a:t>
            </a:r>
            <a:r>
              <a:rPr lang="zh-CN" altLang="en-US" sz="1200" dirty="0">
                <a:solidFill>
                  <a:srgbClr val="FF0000"/>
                </a:solidFill>
                <a:latin typeface="Baoli SC" charset="-122"/>
                <a:ea typeface="Baoli SC" charset="-122"/>
                <a:cs typeface="Baoli SC" charset="-122"/>
              </a:rPr>
              <a:t>其监护人应当同意对患者实施住院治疗</a:t>
            </a:r>
            <a:r>
              <a:rPr lang="zh-CN" altLang="en-US" sz="1200" dirty="0">
                <a:solidFill>
                  <a:schemeClr val="tx1"/>
                </a:solidFill>
                <a:latin typeface="Baoli SC" charset="-122"/>
                <a:ea typeface="Baoli SC" charset="-122"/>
                <a:cs typeface="Baoli SC" charset="-122"/>
              </a:rPr>
              <a:t>。监护人阻碍实施住院治疗或者患者擅自脱离住院治疗的，可以由公安机关协助医疗机构采取措施对患者实施住院治疗。</a:t>
            </a:r>
            <a:endParaRPr lang="zh-CN" altLang="en-US" sz="1200" dirty="0">
              <a:solidFill>
                <a:schemeClr val="tx1"/>
              </a:solidFill>
              <a:latin typeface="Baoli SC" charset="-122"/>
              <a:ea typeface="Baoli SC" charset="-122"/>
              <a:cs typeface="Baoli SC" charset="-122"/>
            </a:endParaRPr>
          </a:p>
          <a:p>
            <a:pPr>
              <a:lnSpc>
                <a:spcPts val="1500"/>
              </a:lnSpc>
              <a:spcBef>
                <a:spcPts val="600"/>
              </a:spcBef>
            </a:pPr>
            <a:r>
              <a:rPr lang="zh-CN" altLang="en-US" sz="1200" dirty="0">
                <a:solidFill>
                  <a:schemeClr val="tx1"/>
                </a:solidFill>
                <a:latin typeface="Baoli SC" charset="-122"/>
                <a:ea typeface="Baoli SC" charset="-122"/>
                <a:cs typeface="Baoli SC" charset="-122"/>
              </a:rPr>
              <a:t>第三章第三十六条 诊断结论表明需要住院治疗的精神障碍患者，本人没有能力办理住院手续的</a:t>
            </a:r>
            <a:r>
              <a:rPr lang="zh-CN" altLang="en-US" sz="1200" dirty="0">
                <a:solidFill>
                  <a:srgbClr val="FF0000"/>
                </a:solidFill>
                <a:latin typeface="Baoli SC" charset="-122"/>
                <a:ea typeface="Baoli SC" charset="-122"/>
                <a:cs typeface="Baoli SC" charset="-122"/>
              </a:rPr>
              <a:t>由其监护人办理住院手续</a:t>
            </a:r>
            <a:r>
              <a:rPr lang="en-US" altLang="zh-CN" sz="1200" dirty="0">
                <a:solidFill>
                  <a:schemeClr val="tx1"/>
                </a:solidFill>
                <a:latin typeface="Baoli SC" charset="-122"/>
                <a:ea typeface="Baoli SC" charset="-122"/>
                <a:cs typeface="Baoli SC" charset="-122"/>
              </a:rPr>
              <a:t>;</a:t>
            </a:r>
            <a:endParaRPr lang="en-US" altLang="zh-CN" sz="1200" dirty="0">
              <a:solidFill>
                <a:schemeClr val="tx1"/>
              </a:solidFill>
              <a:latin typeface="Baoli SC" charset="-122"/>
              <a:ea typeface="Baoli SC" charset="-122"/>
              <a:cs typeface="Baoli SC" charset="-122"/>
            </a:endParaRPr>
          </a:p>
          <a:p>
            <a:pPr>
              <a:lnSpc>
                <a:spcPts val="1500"/>
              </a:lnSpc>
              <a:spcBef>
                <a:spcPts val="600"/>
              </a:spcBef>
            </a:pPr>
            <a:r>
              <a:rPr lang="zh-CN" altLang="en-US" sz="1200" dirty="0">
                <a:solidFill>
                  <a:schemeClr val="tx1"/>
                </a:solidFill>
                <a:latin typeface="Baoli SC" charset="-122"/>
                <a:ea typeface="Baoli SC" charset="-122"/>
                <a:cs typeface="Baoli SC" charset="-122"/>
              </a:rPr>
              <a:t>精神障碍患者有本法第三十条第二款第二项情形，</a:t>
            </a:r>
            <a:r>
              <a:rPr lang="zh-CN" altLang="en-US" sz="1200" dirty="0">
                <a:solidFill>
                  <a:srgbClr val="FF0000"/>
                </a:solidFill>
                <a:latin typeface="Baoli SC" charset="-122"/>
                <a:ea typeface="Baoli SC" charset="-122"/>
                <a:cs typeface="Baoli SC" charset="-122"/>
              </a:rPr>
              <a:t>其监护人不办理住院手续的，由患者所在单位办理住院手续，并由医疗机构在</a:t>
            </a:r>
            <a:r>
              <a:rPr lang="zh-CN" altLang="en-US" sz="1200" dirty="0">
                <a:solidFill>
                  <a:srgbClr val="FF0000"/>
                </a:solidFill>
                <a:latin typeface="Baoli SC" charset="-122"/>
                <a:ea typeface="Baoli SC" charset="-122"/>
                <a:cs typeface="Baoli SC" charset="-122"/>
              </a:rPr>
              <a:t>患者病历中予以记录</a:t>
            </a:r>
            <a:r>
              <a:rPr lang="zh-CN" altLang="en-US" sz="1200" dirty="0" smtClean="0">
                <a:solidFill>
                  <a:schemeClr val="tx1"/>
                </a:solidFill>
                <a:latin typeface="Baoli SC" charset="-122"/>
                <a:ea typeface="Baoli SC" charset="-122"/>
                <a:cs typeface="Baoli SC" charset="-122"/>
              </a:rPr>
              <a:t>。</a:t>
            </a:r>
            <a:endParaRPr lang="en-US" altLang="zh-CN" sz="1200" dirty="0" smtClean="0">
              <a:solidFill>
                <a:schemeClr val="tx1"/>
              </a:solidFill>
              <a:latin typeface="Baoli SC" charset="-122"/>
              <a:ea typeface="Baoli SC" charset="-122"/>
              <a:cs typeface="Baoli SC" charset="-122"/>
            </a:endParaRPr>
          </a:p>
          <a:p>
            <a:pPr>
              <a:lnSpc>
                <a:spcPts val="1500"/>
              </a:lnSpc>
              <a:spcBef>
                <a:spcPts val="600"/>
              </a:spcBef>
            </a:pPr>
            <a:r>
              <a:rPr lang="zh-CN" altLang="en-US" sz="1200" dirty="0">
                <a:solidFill>
                  <a:schemeClr val="tx1"/>
                </a:solidFill>
                <a:latin typeface="Baoli SC" charset="-122"/>
                <a:ea typeface="Baoli SC" charset="-122"/>
                <a:cs typeface="Baoli SC" charset="-122"/>
              </a:rPr>
              <a:t>第三章第四十五条  精神障碍患者出院，本人没有能力办理出院手续的，</a:t>
            </a:r>
            <a:r>
              <a:rPr lang="zh-CN" altLang="en-US" sz="1200" dirty="0">
                <a:solidFill>
                  <a:srgbClr val="FF0000"/>
                </a:solidFill>
                <a:latin typeface="Baoli SC" charset="-122"/>
                <a:ea typeface="Baoli SC" charset="-122"/>
                <a:cs typeface="Baoli SC" charset="-122"/>
              </a:rPr>
              <a:t>监护人应当为其办理出院手续</a:t>
            </a:r>
            <a:r>
              <a:rPr lang="zh-CN" altLang="en-US" sz="1200" dirty="0">
                <a:solidFill>
                  <a:schemeClr val="tx1"/>
                </a:solidFill>
                <a:latin typeface="Baoli SC" charset="-122"/>
                <a:ea typeface="Baoli SC" charset="-122"/>
                <a:cs typeface="Baoli SC" charset="-122"/>
              </a:rPr>
              <a:t>。</a:t>
            </a:r>
            <a:endParaRPr lang="zh-CN" altLang="en-US" sz="1200" dirty="0">
              <a:solidFill>
                <a:schemeClr val="tx1"/>
              </a:solidFill>
              <a:latin typeface="Baoli SC" charset="-122"/>
              <a:ea typeface="Baoli SC" charset="-122"/>
              <a:cs typeface="Baoli SC" charset="-122"/>
            </a:endParaRPr>
          </a:p>
          <a:p>
            <a:pPr>
              <a:lnSpc>
                <a:spcPts val="1500"/>
              </a:lnSpc>
              <a:spcBef>
                <a:spcPts val="600"/>
              </a:spcBef>
            </a:pPr>
            <a:r>
              <a:rPr lang="zh-CN" altLang="en-US" sz="1200" b="1" u="sng" dirty="0">
                <a:solidFill>
                  <a:schemeClr val="tx1"/>
                </a:solidFill>
                <a:latin typeface="Baoli SC" charset="-122"/>
                <a:ea typeface="Baoli SC" charset="-122"/>
                <a:cs typeface="Baoli SC" charset="-122"/>
              </a:rPr>
              <a:t>第三章第四十九条 </a:t>
            </a:r>
            <a:r>
              <a:rPr lang="zh-CN" altLang="en-US" sz="1200" b="1" u="sng" dirty="0">
                <a:solidFill>
                  <a:srgbClr val="FF0000"/>
                </a:solidFill>
                <a:latin typeface="Baoli SC" charset="-122"/>
                <a:ea typeface="Baoli SC" charset="-122"/>
                <a:cs typeface="Baoli SC" charset="-122"/>
              </a:rPr>
              <a:t>精神障碍患者的监护人应当妥善看护未住院治疗的患者</a:t>
            </a:r>
            <a:r>
              <a:rPr lang="zh-CN" altLang="en-US" sz="1200" b="1" u="sng" dirty="0">
                <a:solidFill>
                  <a:schemeClr val="tx1"/>
                </a:solidFill>
                <a:latin typeface="Baoli SC" charset="-122"/>
                <a:ea typeface="Baoli SC" charset="-122"/>
                <a:cs typeface="Baoli SC" charset="-122"/>
              </a:rPr>
              <a:t>，按照医嘱</a:t>
            </a:r>
            <a:r>
              <a:rPr lang="zh-CN" altLang="en-US" sz="1200" b="1" u="sng" dirty="0">
                <a:solidFill>
                  <a:srgbClr val="FF0000"/>
                </a:solidFill>
                <a:effectLst/>
                <a:latin typeface="Baoli SC" charset="-122"/>
                <a:ea typeface="Baoli SC" charset="-122"/>
                <a:cs typeface="Baoli SC" charset="-122"/>
              </a:rPr>
              <a:t>督促其按时服药</a:t>
            </a:r>
            <a:r>
              <a:rPr lang="zh-CN" altLang="en-US" sz="1200" b="1" u="sng" dirty="0">
                <a:solidFill>
                  <a:schemeClr val="tx1"/>
                </a:solidFill>
                <a:latin typeface="Baoli SC" charset="-122"/>
                <a:ea typeface="Baoli SC" charset="-122"/>
                <a:cs typeface="Baoli SC" charset="-122"/>
              </a:rPr>
              <a:t>、接受随访或者</a:t>
            </a:r>
            <a:r>
              <a:rPr lang="zh-CN" altLang="en-US" sz="1200" b="1" u="sng" dirty="0">
                <a:solidFill>
                  <a:srgbClr val="FF0000"/>
                </a:solidFill>
                <a:latin typeface="Baoli SC" charset="-122"/>
                <a:ea typeface="Baoli SC" charset="-122"/>
                <a:cs typeface="Baoli SC" charset="-122"/>
              </a:rPr>
              <a:t>治疗</a:t>
            </a:r>
            <a:r>
              <a:rPr lang="zh-CN" altLang="en-US" sz="1200" b="1" u="sng" dirty="0">
                <a:solidFill>
                  <a:schemeClr val="tx1"/>
                </a:solidFill>
                <a:latin typeface="Baoli SC" charset="-122"/>
                <a:ea typeface="Baoli SC" charset="-122"/>
                <a:cs typeface="Baoli SC" charset="-122"/>
              </a:rPr>
              <a:t>。</a:t>
            </a:r>
            <a:endParaRPr lang="zh-CN" altLang="en-US" sz="1200" b="1" u="sng" dirty="0">
              <a:solidFill>
                <a:schemeClr val="tx1"/>
              </a:solidFill>
              <a:latin typeface="Baoli SC" charset="-122"/>
              <a:ea typeface="Baoli SC" charset="-122"/>
              <a:cs typeface="Baoli SC" charset="-122"/>
            </a:endParaRPr>
          </a:p>
          <a:p>
            <a:pPr>
              <a:lnSpc>
                <a:spcPts val="1500"/>
              </a:lnSpc>
              <a:spcBef>
                <a:spcPts val="600"/>
              </a:spcBef>
            </a:pPr>
            <a:r>
              <a:rPr lang="zh-CN" altLang="en-US" sz="1200" dirty="0">
                <a:solidFill>
                  <a:schemeClr val="tx1"/>
                </a:solidFill>
                <a:latin typeface="Baoli SC" charset="-122"/>
                <a:ea typeface="Baoli SC" charset="-122"/>
                <a:cs typeface="Baoli SC" charset="-122"/>
              </a:rPr>
              <a:t>第四章第五十九条  精神障碍患者的</a:t>
            </a:r>
            <a:r>
              <a:rPr lang="zh-CN" altLang="en-US" sz="1200" u="sng" dirty="0">
                <a:solidFill>
                  <a:schemeClr val="tx1"/>
                </a:solidFill>
                <a:latin typeface="Baoli SC" charset="-122"/>
                <a:ea typeface="Baoli SC" charset="-122"/>
                <a:cs typeface="Baoli SC" charset="-122"/>
              </a:rPr>
              <a:t>监护人应当协助患者进行生活自理能力和社会适应能力等方面的康复训练</a:t>
            </a:r>
            <a:r>
              <a:rPr lang="zh-CN" altLang="en-US" sz="1200" u="sng" dirty="0" smtClean="0">
                <a:solidFill>
                  <a:schemeClr val="tx1"/>
                </a:solidFill>
                <a:latin typeface="Baoli SC" charset="-122"/>
                <a:ea typeface="Baoli SC" charset="-122"/>
                <a:cs typeface="Baoli SC" charset="-122"/>
              </a:rPr>
              <a:t>。</a:t>
            </a:r>
            <a:endParaRPr lang="en-US" altLang="zh-CN" sz="1200" dirty="0" smtClean="0">
              <a:solidFill>
                <a:schemeClr val="tx1"/>
              </a:solidFill>
              <a:latin typeface="Baoli SC" charset="-122"/>
              <a:ea typeface="Baoli SC" charset="-122"/>
              <a:cs typeface="Baoli SC" charset="-122"/>
            </a:endParaRPr>
          </a:p>
          <a:p>
            <a:pPr>
              <a:lnSpc>
                <a:spcPts val="1500"/>
              </a:lnSpc>
              <a:spcBef>
                <a:spcPts val="600"/>
              </a:spcBef>
            </a:pPr>
            <a:r>
              <a:rPr lang="zh-CN" altLang="en-US" sz="1200" dirty="0">
                <a:solidFill>
                  <a:schemeClr val="tx1"/>
                </a:solidFill>
                <a:latin typeface="Baoli SC" charset="-122"/>
                <a:ea typeface="Baoli SC" charset="-122"/>
                <a:cs typeface="Baoli SC" charset="-122"/>
              </a:rPr>
              <a:t>第六章第七十九条 医疗机构出具的诊断结论表明精神障碍患者应当住院治疗而其监护人拒绝，致使患者造成他人人身、财产损害的，或者患者有其他造成他人人身、财产损害情形的，</a:t>
            </a:r>
            <a:r>
              <a:rPr lang="zh-CN" altLang="en-US" sz="1200" dirty="0">
                <a:solidFill>
                  <a:srgbClr val="FF0000"/>
                </a:solidFill>
                <a:latin typeface="Baoli SC" charset="-122"/>
                <a:ea typeface="Baoli SC" charset="-122"/>
                <a:cs typeface="Baoli SC" charset="-122"/>
              </a:rPr>
              <a:t>其监护人依法承担民事责任</a:t>
            </a:r>
            <a:r>
              <a:rPr lang="zh-CN" altLang="en-US" sz="1200" dirty="0" smtClean="0">
                <a:solidFill>
                  <a:schemeClr val="tx1"/>
                </a:solidFill>
                <a:latin typeface="Baoli SC" charset="-122"/>
                <a:ea typeface="Baoli SC" charset="-122"/>
                <a:cs typeface="Baoli SC" charset="-122"/>
              </a:rPr>
              <a:t>。</a:t>
            </a:r>
            <a:endParaRPr lang="zh-CN" altLang="en-US" sz="1200" dirty="0" smtClean="0">
              <a:solidFill>
                <a:schemeClr val="tx1"/>
              </a:solidFill>
              <a:latin typeface="Baoli SC" charset="-122"/>
              <a:ea typeface="Baoli SC" charset="-122"/>
              <a:cs typeface="Baoli SC" charset="-122"/>
            </a:endParaRPr>
          </a:p>
        </p:txBody>
      </p:sp>
      <p:sp>
        <p:nvSpPr>
          <p:cNvPr id="2" name="标题 1"/>
          <p:cNvSpPr>
            <a:spLocks noGrp="1"/>
          </p:cNvSpPr>
          <p:nvPr/>
        </p:nvSpPr>
        <p:spPr>
          <a:xfrm>
            <a:off x="1975138" y="323642"/>
            <a:ext cx="5194920" cy="418058"/>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2400" b="1" noProof="0" dirty="0" smtClean="0">
                <a:ln>
                  <a:noFill/>
                </a:ln>
                <a:solidFill>
                  <a:srgbClr val="FF0000"/>
                </a:solidFill>
                <a:effectLst>
                  <a:outerShdw blurRad="50000" dist="30000" dir="5400000" algn="tl" rotWithShape="0">
                    <a:srgbClr val="000000">
                      <a:alpha val="30000"/>
                    </a:srgbClr>
                  </a:outerShdw>
                </a:effectLst>
                <a:uLnTx/>
                <a:uFillTx/>
                <a:latin typeface="微软雅黑" panose="020B0503020204020204" pitchFamily="34" charset="-122"/>
                <a:ea typeface="微软雅黑" panose="020B0503020204020204" pitchFamily="34" charset="-122"/>
              </a:rPr>
              <a:t>监护人应当履行监护职责</a:t>
            </a:r>
            <a:endParaRPr kumimoji="1" lang="zh-CN" altLang="en-US" sz="32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nvSpPr>
        <p:spPr>
          <a:xfrm>
            <a:off x="2950359" y="251252"/>
            <a:ext cx="3243429" cy="587566"/>
          </a:xfrm>
          <a:prstGeom prst="rect">
            <a:avLst/>
          </a:prstGeo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2400" b="1" noProof="0" dirty="0" smtClean="0">
                <a:ln>
                  <a:noFill/>
                </a:ln>
                <a:solidFill>
                  <a:srgbClr val="FF0000"/>
                </a:solidFill>
                <a:effectLst>
                  <a:outerShdw blurRad="50000" dist="30000" dir="5400000" algn="tl" rotWithShape="0">
                    <a:srgbClr val="000000">
                      <a:alpha val="30000"/>
                    </a:srgbClr>
                  </a:outerShdw>
                </a:effectLst>
                <a:uLnTx/>
                <a:uFillTx/>
              </a:rPr>
              <a:t>医院的职责</a:t>
            </a:r>
            <a:endParaRPr lang="zh-CN" altLang="en-US" sz="2400" b="1" noProof="0" dirty="0" smtClean="0">
              <a:ln>
                <a:noFill/>
              </a:ln>
              <a:solidFill>
                <a:srgbClr val="FF0000"/>
              </a:solidFill>
              <a:effectLst>
                <a:outerShdw blurRad="50000" dist="30000" dir="5400000" algn="tl" rotWithShape="0">
                  <a:srgbClr val="000000">
                    <a:alpha val="30000"/>
                  </a:srgbClr>
                </a:outerShdw>
              </a:effectLst>
              <a:uLnTx/>
              <a:uFillTx/>
            </a:endParaRPr>
          </a:p>
        </p:txBody>
      </p:sp>
      <p:sp>
        <p:nvSpPr>
          <p:cNvPr id="4" name="内容占位符 2"/>
          <p:cNvSpPr>
            <a:spLocks noGrp="1"/>
          </p:cNvSpPr>
          <p:nvPr/>
        </p:nvSpPr>
        <p:spPr>
          <a:xfrm>
            <a:off x="251460" y="838835"/>
            <a:ext cx="8641080" cy="3799205"/>
          </a:xfrm>
          <a:prstGeom prst="rect">
            <a:avLst/>
          </a:prstGeom>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lnSpc>
                <a:spcPts val="1700"/>
              </a:lnSpc>
              <a:spcBef>
                <a:spcPts val="1200"/>
              </a:spcBef>
              <a:buClr>
                <a:srgbClr val="C00000"/>
              </a:buClr>
              <a:buSzPct val="60000"/>
              <a:buFont typeface="Wingdings" panose="05000000000000000000" pitchFamily="2" charset="2"/>
              <a:buChar char="u"/>
            </a:pPr>
            <a:r>
              <a:rPr lang="zh-CN" altLang="en-US" sz="1600" dirty="0">
                <a:latin typeface="Baoli SC" charset="-122"/>
                <a:ea typeface="Baoli SC" charset="-122"/>
                <a:cs typeface="Baoli SC" charset="-122"/>
              </a:rPr>
              <a:t>第三章第二十九条 医疗机构接到依照本法第二十八条第二款规定送诊的疑似精神障碍患者，</a:t>
            </a:r>
            <a:r>
              <a:rPr lang="zh-CN" altLang="en-US" sz="1600" dirty="0">
                <a:solidFill>
                  <a:schemeClr val="tx1"/>
                </a:solidFill>
                <a:latin typeface="Baoli SC" charset="-122"/>
                <a:ea typeface="Baoli SC" charset="-122"/>
                <a:cs typeface="Baoli SC" charset="-122"/>
              </a:rPr>
              <a:t>应当将其留院，立即指派精神科执业医师进行诊断，并及时</a:t>
            </a:r>
            <a:r>
              <a:rPr lang="zh-CN" altLang="en-US" sz="1600" dirty="0">
                <a:solidFill>
                  <a:srgbClr val="FF0000"/>
                </a:solidFill>
                <a:latin typeface="Baoli SC" charset="-122"/>
                <a:ea typeface="Baoli SC" charset="-122"/>
                <a:cs typeface="Baoli SC" charset="-122"/>
              </a:rPr>
              <a:t>出具诊断结论</a:t>
            </a:r>
            <a:r>
              <a:rPr lang="zh-CN" altLang="en-US" sz="1600" dirty="0">
                <a:solidFill>
                  <a:schemeClr val="tx1"/>
                </a:solidFill>
                <a:latin typeface="Baoli SC" charset="-122"/>
                <a:ea typeface="Baoli SC" charset="-122"/>
                <a:cs typeface="Baoli SC" charset="-122"/>
              </a:rPr>
              <a:t>。</a:t>
            </a:r>
            <a:endParaRPr lang="zh-CN" altLang="en-US" sz="1600" dirty="0">
              <a:solidFill>
                <a:schemeClr val="tx1"/>
              </a:solidFill>
              <a:latin typeface="Baoli SC" charset="-122"/>
              <a:ea typeface="Baoli SC" charset="-122"/>
              <a:cs typeface="Baoli SC" charset="-122"/>
            </a:endParaRPr>
          </a:p>
          <a:p>
            <a:pPr indent="0">
              <a:lnSpc>
                <a:spcPts val="1700"/>
              </a:lnSpc>
              <a:spcBef>
                <a:spcPts val="1200"/>
              </a:spcBef>
              <a:buClr>
                <a:srgbClr val="C00000"/>
              </a:buClr>
              <a:buSzPct val="60000"/>
              <a:buFont typeface="Wingdings" panose="05000000000000000000" pitchFamily="2" charset="2"/>
              <a:buChar char="u"/>
            </a:pPr>
            <a:r>
              <a:rPr lang="zh-CN" altLang="en-US" sz="1600" dirty="0">
                <a:solidFill>
                  <a:schemeClr val="tx1"/>
                </a:solidFill>
                <a:latin typeface="Baoli SC" charset="-122"/>
                <a:ea typeface="Baoli SC" charset="-122"/>
                <a:cs typeface="Baoli SC" charset="-122"/>
              </a:rPr>
              <a:t>第三章第三十条 精神障碍的住院治疗实行自愿原则。诊断结论、病情评估表明，就诊者为严重精神障碍患者并有下列情形之一的，应当对其实施住院治疗</a:t>
            </a:r>
            <a:r>
              <a:rPr lang="zh-CN" altLang="en-US" sz="1600" dirty="0">
                <a:latin typeface="Baoli SC" charset="-122"/>
                <a:ea typeface="Baoli SC" charset="-122"/>
                <a:cs typeface="Baoli SC" charset="-122"/>
              </a:rPr>
              <a:t>:</a:t>
            </a:r>
            <a:endParaRPr lang="zh-CN" altLang="en-US" sz="1600" dirty="0">
              <a:latin typeface="Baoli SC" charset="-122"/>
              <a:ea typeface="Baoli SC" charset="-122"/>
              <a:cs typeface="Baoli SC" charset="-122"/>
            </a:endParaRPr>
          </a:p>
          <a:p>
            <a:pPr lvl="1" algn="l">
              <a:lnSpc>
                <a:spcPts val="1700"/>
              </a:lnSpc>
              <a:spcBef>
                <a:spcPts val="1200"/>
              </a:spcBef>
              <a:buClr>
                <a:srgbClr val="C00000"/>
              </a:buClr>
              <a:buSzPct val="60000"/>
              <a:buChar char="•"/>
            </a:pPr>
            <a:r>
              <a:rPr lang="zh-CN" altLang="en-US" sz="1600" dirty="0">
                <a:latin typeface="Baoli SC" charset="-122"/>
                <a:ea typeface="Baoli SC" charset="-122"/>
                <a:cs typeface="Baoli SC" charset="-122"/>
              </a:rPr>
              <a:t> (一)已经发生伤害自身的行为，或者有伤害自身的危险的;</a:t>
            </a:r>
            <a:endParaRPr lang="zh-CN" altLang="en-US" sz="1600" dirty="0">
              <a:latin typeface="Baoli SC" charset="-122"/>
              <a:ea typeface="Baoli SC" charset="-122"/>
              <a:cs typeface="Baoli SC" charset="-122"/>
            </a:endParaRPr>
          </a:p>
          <a:p>
            <a:pPr lvl="1" algn="l">
              <a:lnSpc>
                <a:spcPts val="1700"/>
              </a:lnSpc>
              <a:spcBef>
                <a:spcPts val="1200"/>
              </a:spcBef>
              <a:buClr>
                <a:srgbClr val="C00000"/>
              </a:buClr>
              <a:buSzPct val="60000"/>
              <a:buChar char="•"/>
            </a:pPr>
            <a:r>
              <a:rPr lang="zh-CN" altLang="en-US" sz="1600" dirty="0">
                <a:latin typeface="Baoli SC" charset="-122"/>
                <a:ea typeface="Baoli SC" charset="-122"/>
                <a:cs typeface="Baoli SC" charset="-122"/>
              </a:rPr>
              <a:t> (二)已经发生危害他人安全的行为，或者有危害他人安全的危险的。</a:t>
            </a:r>
            <a:endParaRPr lang="zh-CN" altLang="en-US" sz="1600" dirty="0">
              <a:latin typeface="Baoli SC" charset="-122"/>
              <a:ea typeface="Baoli SC" charset="-122"/>
              <a:cs typeface="Baoli SC" charset="-122"/>
            </a:endParaRPr>
          </a:p>
          <a:p>
            <a:pPr indent="0">
              <a:lnSpc>
                <a:spcPts val="1700"/>
              </a:lnSpc>
              <a:spcBef>
                <a:spcPts val="1200"/>
              </a:spcBef>
              <a:buClr>
                <a:srgbClr val="C00000"/>
              </a:buClr>
              <a:buSzPct val="60000"/>
              <a:buFont typeface="Wingdings" panose="05000000000000000000" pitchFamily="2" charset="2"/>
              <a:buChar char="u"/>
            </a:pPr>
            <a:r>
              <a:rPr lang="zh-CN" altLang="en-US" sz="1600" dirty="0">
                <a:latin typeface="Baoli SC" charset="-122"/>
                <a:ea typeface="Baoli SC" charset="-122"/>
                <a:cs typeface="Baoli SC" charset="-122"/>
              </a:rPr>
              <a:t>第五章第七十四条 医疗机构及其工作人员有下列行为之一的，人民政府卫生行政部门责令改正，给予警告；情节严重的，对直接负责的主管人员和其他直接责任人员依法给予或者责令给予降低岗位等级或者撤职、开除的处分，并可以责令有关医务人员暂停一个月以上六个月以下执业活动:</a:t>
            </a:r>
            <a:endParaRPr lang="zh-CN" altLang="en-US" sz="1600" dirty="0">
              <a:latin typeface="Baoli SC" charset="-122"/>
              <a:ea typeface="Baoli SC" charset="-122"/>
              <a:cs typeface="Baoli SC" charset="-122"/>
            </a:endParaRPr>
          </a:p>
          <a:p>
            <a:pPr lvl="1" indent="0">
              <a:lnSpc>
                <a:spcPts val="1700"/>
              </a:lnSpc>
              <a:spcBef>
                <a:spcPts val="1200"/>
              </a:spcBef>
              <a:buClr>
                <a:srgbClr val="C00000"/>
              </a:buClr>
              <a:buSzPct val="60000"/>
              <a:buFont typeface="Arial" panose="020B0604020202020204" pitchFamily="34" charset="0"/>
              <a:buChar char="•"/>
            </a:pPr>
            <a:r>
              <a:rPr lang="zh-CN" altLang="en-US" sz="1600" dirty="0">
                <a:latin typeface="Baoli SC" charset="-122"/>
                <a:ea typeface="Baoli SC" charset="-122"/>
                <a:cs typeface="Baoli SC" charset="-122"/>
              </a:rPr>
              <a:t>(一)拒绝对送诊的疑似精神障碍患者作出诊断的;</a:t>
            </a:r>
            <a:endParaRPr lang="zh-CN" altLang="en-US" sz="1600" dirty="0">
              <a:latin typeface="Baoli SC" charset="-122"/>
              <a:ea typeface="Baoli SC" charset="-122"/>
              <a:cs typeface="Baoli SC" charset="-122"/>
            </a:endParaRPr>
          </a:p>
          <a:p>
            <a:pPr lvl="1" indent="0">
              <a:lnSpc>
                <a:spcPts val="1700"/>
              </a:lnSpc>
              <a:spcBef>
                <a:spcPts val="1200"/>
              </a:spcBef>
              <a:buClr>
                <a:srgbClr val="C00000"/>
              </a:buClr>
              <a:buSzPct val="60000"/>
              <a:buFont typeface="Arial" panose="020B0604020202020204" pitchFamily="34" charset="0"/>
              <a:buChar char="•"/>
            </a:pPr>
            <a:r>
              <a:rPr lang="zh-CN" altLang="en-US" sz="1600" dirty="0">
                <a:latin typeface="Baoli SC" charset="-122"/>
                <a:ea typeface="Baoli SC" charset="-122"/>
                <a:cs typeface="Baoli SC" charset="-122"/>
              </a:rPr>
              <a:t>(二)对依照本法第三十条第二款规定实施住院治疗的患者未及时进行检查评估或者未根据评估结果作出处理的。</a:t>
            </a:r>
            <a:endParaRPr lang="zh-CN" altLang="en-US" sz="1600" dirty="0">
              <a:latin typeface="Baoli SC" charset="-122"/>
              <a:ea typeface="Baoli SC" charset="-122"/>
              <a:cs typeface="Baoli SC"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nvSpPr>
        <p:spPr>
          <a:xfrm>
            <a:off x="314325" y="1081405"/>
            <a:ext cx="8515350" cy="3718560"/>
          </a:xfrm>
          <a:prstGeom prst="rect">
            <a:avLst/>
          </a:prstGeom>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C00000"/>
              </a:buClr>
              <a:buSzPct val="60000"/>
              <a:buFont typeface="Wingdings" panose="05000000000000000000" pitchFamily="2" charset="2"/>
              <a:buChar char="u"/>
            </a:pPr>
            <a:r>
              <a:rPr lang="zh-CN" altLang="en-US" sz="1600" dirty="0">
                <a:solidFill>
                  <a:schemeClr val="tx1"/>
                </a:solidFill>
                <a:latin typeface="Baoli SC" charset="-122"/>
                <a:ea typeface="Baoli SC" charset="-122"/>
                <a:cs typeface="Baoli SC" charset="-122"/>
              </a:rPr>
              <a:t>第二章 第二十三条  </a:t>
            </a:r>
            <a:r>
              <a:rPr lang="zh-CN" altLang="en-US" sz="1600" b="1" u="sng" dirty="0">
                <a:solidFill>
                  <a:srgbClr val="FF0000"/>
                </a:solidFill>
                <a:latin typeface="Baoli SC" charset="-122"/>
                <a:ea typeface="Baoli SC" charset="-122"/>
                <a:cs typeface="Baoli SC" charset="-122"/>
              </a:rPr>
              <a:t>心理咨询人员不得从事心理治疗或者 精神障碍的诊断、治疗。</a:t>
            </a:r>
            <a:r>
              <a:rPr lang="zh-CN" altLang="en-US" sz="1600" dirty="0">
                <a:solidFill>
                  <a:schemeClr val="tx1"/>
                </a:solidFill>
                <a:latin typeface="Baoli SC" charset="-122"/>
                <a:ea typeface="Baoli SC" charset="-122"/>
                <a:cs typeface="Baoli SC" charset="-122"/>
              </a:rPr>
              <a:t>心理咨询人员发现接受咨询的人员</a:t>
            </a:r>
            <a:r>
              <a:rPr lang="zh-CN" altLang="en-US" sz="1600" dirty="0">
                <a:solidFill>
                  <a:srgbClr val="FF0000"/>
                </a:solidFill>
                <a:latin typeface="Baoli SC" charset="-122"/>
                <a:ea typeface="Baoli SC" charset="-122"/>
                <a:cs typeface="Baoli SC" charset="-122"/>
              </a:rPr>
              <a:t>可能患有精神障碍的，应当建议</a:t>
            </a:r>
            <a:r>
              <a:rPr lang="zh-CN" altLang="en-US" sz="1600" dirty="0">
                <a:solidFill>
                  <a:schemeClr val="tx1"/>
                </a:solidFill>
                <a:latin typeface="Baoli SC" charset="-122"/>
                <a:ea typeface="Baoli SC" charset="-122"/>
                <a:cs typeface="Baoli SC" charset="-122"/>
              </a:rPr>
              <a:t>其到符合本法规定的医疗机构就诊</a:t>
            </a:r>
            <a:r>
              <a:rPr lang="zh-CN" altLang="en-US" sz="1600" dirty="0" smtClean="0">
                <a:solidFill>
                  <a:schemeClr val="tx1"/>
                </a:solidFill>
                <a:latin typeface="Baoli SC" charset="-122"/>
                <a:ea typeface="Baoli SC" charset="-122"/>
                <a:cs typeface="Baoli SC" charset="-122"/>
              </a:rPr>
              <a:t>。</a:t>
            </a:r>
            <a:endParaRPr lang="en-US" altLang="zh-CN" sz="1600" dirty="0" smtClean="0">
              <a:solidFill>
                <a:schemeClr val="tx1"/>
              </a:solidFill>
              <a:latin typeface="Baoli SC" charset="-122"/>
              <a:ea typeface="Baoli SC" charset="-122"/>
              <a:cs typeface="Baoli SC" charset="-122"/>
            </a:endParaRPr>
          </a:p>
          <a:p>
            <a:pPr>
              <a:buClr>
                <a:srgbClr val="C00000"/>
              </a:buClr>
              <a:buSzPct val="60000"/>
              <a:buFont typeface="Wingdings" panose="05000000000000000000" pitchFamily="2" charset="2"/>
              <a:buChar char="u"/>
            </a:pPr>
            <a:r>
              <a:rPr lang="en-US" altLang="zh-CN" sz="1600" dirty="0" smtClean="0">
                <a:solidFill>
                  <a:schemeClr val="tx1"/>
                </a:solidFill>
                <a:latin typeface="Baoli SC" charset="-122"/>
                <a:ea typeface="Baoli SC" charset="-122"/>
                <a:cs typeface="Baoli SC" charset="-122"/>
              </a:rPr>
              <a:t> </a:t>
            </a:r>
            <a:r>
              <a:rPr lang="zh-CN" altLang="zh-CN" sz="1600" dirty="0">
                <a:solidFill>
                  <a:schemeClr val="tx1"/>
                </a:solidFill>
                <a:latin typeface="Baoli SC" charset="-122"/>
                <a:ea typeface="Baoli SC" charset="-122"/>
                <a:cs typeface="Baoli SC" charset="-122"/>
              </a:rPr>
              <a:t>第七十六条 有下列情形之一的，由县级以上人民政府卫生行政部门、工商行政管理部门依据各自职责责令改正，给予警告，并处</a:t>
            </a:r>
            <a:r>
              <a:rPr lang="en-US" altLang="zh-CN" sz="1600" dirty="0">
                <a:solidFill>
                  <a:schemeClr val="tx1"/>
                </a:solidFill>
                <a:latin typeface="Baoli SC" charset="-122"/>
                <a:ea typeface="Baoli SC" charset="-122"/>
                <a:cs typeface="Baoli SC" charset="-122"/>
              </a:rPr>
              <a:t>5000</a:t>
            </a:r>
            <a:r>
              <a:rPr lang="zh-CN" altLang="zh-CN" sz="1600" dirty="0">
                <a:solidFill>
                  <a:schemeClr val="tx1"/>
                </a:solidFill>
                <a:latin typeface="Baoli SC" charset="-122"/>
                <a:ea typeface="Baoli SC" charset="-122"/>
                <a:cs typeface="Baoli SC" charset="-122"/>
              </a:rPr>
              <a:t>元以上</a:t>
            </a:r>
            <a:r>
              <a:rPr lang="en-US" altLang="zh-CN" sz="1600" dirty="0">
                <a:solidFill>
                  <a:schemeClr val="tx1"/>
                </a:solidFill>
                <a:latin typeface="Baoli SC" charset="-122"/>
                <a:ea typeface="Baoli SC" charset="-122"/>
                <a:cs typeface="Baoli SC" charset="-122"/>
              </a:rPr>
              <a:t>10000</a:t>
            </a:r>
            <a:r>
              <a:rPr lang="zh-CN" altLang="zh-CN" sz="1600" dirty="0">
                <a:solidFill>
                  <a:schemeClr val="tx1"/>
                </a:solidFill>
                <a:latin typeface="Baoli SC" charset="-122"/>
                <a:ea typeface="Baoli SC" charset="-122"/>
                <a:cs typeface="Baoli SC" charset="-122"/>
              </a:rPr>
              <a:t>元以下罚款，有违法所得的，没收违法所得；造成严重后果的，责令暂停</a:t>
            </a:r>
            <a:r>
              <a:rPr lang="en-US" altLang="zh-CN" sz="1600" dirty="0">
                <a:solidFill>
                  <a:schemeClr val="tx1"/>
                </a:solidFill>
                <a:latin typeface="Baoli SC" charset="-122"/>
                <a:ea typeface="Baoli SC" charset="-122"/>
                <a:cs typeface="Baoli SC" charset="-122"/>
              </a:rPr>
              <a:t>6</a:t>
            </a:r>
            <a:r>
              <a:rPr lang="zh-CN" altLang="zh-CN" sz="1600" dirty="0">
                <a:solidFill>
                  <a:schemeClr val="tx1"/>
                </a:solidFill>
                <a:latin typeface="Baoli SC" charset="-122"/>
                <a:ea typeface="Baoli SC" charset="-122"/>
                <a:cs typeface="Baoli SC" charset="-122"/>
              </a:rPr>
              <a:t>个月以上</a:t>
            </a:r>
            <a:r>
              <a:rPr lang="en-US" altLang="zh-CN" sz="1600" dirty="0">
                <a:solidFill>
                  <a:schemeClr val="tx1"/>
                </a:solidFill>
                <a:latin typeface="Baoli SC" charset="-122"/>
                <a:ea typeface="Baoli SC" charset="-122"/>
                <a:cs typeface="Baoli SC" charset="-122"/>
              </a:rPr>
              <a:t>1</a:t>
            </a:r>
            <a:r>
              <a:rPr lang="zh-CN" altLang="zh-CN" sz="1600" dirty="0">
                <a:solidFill>
                  <a:schemeClr val="tx1"/>
                </a:solidFill>
                <a:latin typeface="Baoli SC" charset="-122"/>
                <a:ea typeface="Baoli SC" charset="-122"/>
                <a:cs typeface="Baoli SC" charset="-122"/>
              </a:rPr>
              <a:t>年以下执业活动，直至吊销执业证书或者营业执照</a:t>
            </a:r>
            <a:r>
              <a:rPr lang="zh-CN" altLang="zh-CN" sz="1600" dirty="0" smtClean="0">
                <a:solidFill>
                  <a:schemeClr val="tx1"/>
                </a:solidFill>
                <a:latin typeface="Baoli SC" charset="-122"/>
                <a:ea typeface="Baoli SC" charset="-122"/>
                <a:cs typeface="Baoli SC" charset="-122"/>
              </a:rPr>
              <a:t>：</a:t>
            </a:r>
            <a:endParaRPr lang="en-US" altLang="zh-CN" sz="1600" dirty="0" smtClean="0">
              <a:solidFill>
                <a:schemeClr val="tx1"/>
              </a:solidFill>
              <a:latin typeface="Baoli SC" charset="-122"/>
              <a:ea typeface="Baoli SC" charset="-122"/>
              <a:cs typeface="Baoli SC" charset="-122"/>
            </a:endParaRPr>
          </a:p>
          <a:p>
            <a:pPr lvl="1">
              <a:buClr>
                <a:srgbClr val="C00000"/>
              </a:buClr>
              <a:buFont typeface="Arial" panose="020B0604020202020204" pitchFamily="34" charset="0"/>
              <a:buChar char="•"/>
            </a:pPr>
            <a:r>
              <a:rPr lang="zh-CN" altLang="zh-CN" sz="1600" dirty="0" smtClean="0">
                <a:solidFill>
                  <a:schemeClr val="tx1"/>
                </a:solidFill>
                <a:latin typeface="Baoli SC" charset="-122"/>
                <a:ea typeface="Baoli SC" charset="-122"/>
                <a:cs typeface="Baoli SC" charset="-122"/>
              </a:rPr>
              <a:t>（</a:t>
            </a:r>
            <a:r>
              <a:rPr lang="zh-CN" altLang="zh-CN" sz="1600" dirty="0">
                <a:solidFill>
                  <a:schemeClr val="tx1"/>
                </a:solidFill>
                <a:latin typeface="Baoli SC" charset="-122"/>
                <a:ea typeface="Baoli SC" charset="-122"/>
                <a:cs typeface="Baoli SC" charset="-122"/>
              </a:rPr>
              <a:t>一）</a:t>
            </a:r>
            <a:r>
              <a:rPr lang="zh-CN" altLang="zh-CN" sz="1600" dirty="0">
                <a:solidFill>
                  <a:srgbClr val="FF0000"/>
                </a:solidFill>
                <a:latin typeface="Baoli SC" charset="-122"/>
                <a:ea typeface="Baoli SC" charset="-122"/>
                <a:cs typeface="Baoli SC" charset="-122"/>
              </a:rPr>
              <a:t>心理咨询人员</a:t>
            </a:r>
            <a:r>
              <a:rPr lang="zh-CN" altLang="zh-CN" sz="1600" dirty="0">
                <a:solidFill>
                  <a:schemeClr val="tx1"/>
                </a:solidFill>
                <a:latin typeface="Baoli SC" charset="-122"/>
                <a:ea typeface="Baoli SC" charset="-122"/>
                <a:cs typeface="Baoli SC" charset="-122"/>
              </a:rPr>
              <a:t>从事心理治疗或者精神障碍的诊断、治疗的；</a:t>
            </a:r>
            <a:endParaRPr lang="zh-CN" altLang="zh-CN" sz="1600" dirty="0">
              <a:solidFill>
                <a:schemeClr val="tx1"/>
              </a:solidFill>
              <a:latin typeface="Baoli SC" charset="-122"/>
              <a:ea typeface="Baoli SC" charset="-122"/>
              <a:cs typeface="Baoli SC" charset="-122"/>
            </a:endParaRPr>
          </a:p>
          <a:p>
            <a:pPr lvl="1">
              <a:buClr>
                <a:srgbClr val="C00000"/>
              </a:buClr>
              <a:buFont typeface="Arial" panose="020B0604020202020204" pitchFamily="34" charset="0"/>
              <a:buChar char="•"/>
            </a:pPr>
            <a:r>
              <a:rPr lang="zh-CN" altLang="zh-CN" sz="1600" dirty="0" smtClean="0">
                <a:solidFill>
                  <a:schemeClr val="tx1"/>
                </a:solidFill>
                <a:latin typeface="Baoli SC" charset="-122"/>
                <a:ea typeface="Baoli SC" charset="-122"/>
                <a:cs typeface="Baoli SC" charset="-122"/>
              </a:rPr>
              <a:t>（</a:t>
            </a:r>
            <a:r>
              <a:rPr lang="zh-CN" altLang="zh-CN" sz="1600" dirty="0">
                <a:solidFill>
                  <a:schemeClr val="tx1"/>
                </a:solidFill>
                <a:latin typeface="Baoli SC" charset="-122"/>
                <a:ea typeface="Baoli SC" charset="-122"/>
                <a:cs typeface="Baoli SC" charset="-122"/>
              </a:rPr>
              <a:t>二）从事</a:t>
            </a:r>
            <a:r>
              <a:rPr lang="zh-CN" altLang="zh-CN" sz="1600" dirty="0">
                <a:solidFill>
                  <a:srgbClr val="FF0000"/>
                </a:solidFill>
                <a:latin typeface="Baoli SC" charset="-122"/>
                <a:ea typeface="Baoli SC" charset="-122"/>
                <a:cs typeface="Baoli SC" charset="-122"/>
              </a:rPr>
              <a:t>心理治疗</a:t>
            </a:r>
            <a:r>
              <a:rPr lang="zh-CN" altLang="zh-CN" sz="1600" dirty="0">
                <a:solidFill>
                  <a:schemeClr val="tx1"/>
                </a:solidFill>
                <a:latin typeface="Baoli SC" charset="-122"/>
                <a:ea typeface="Baoli SC" charset="-122"/>
                <a:cs typeface="Baoli SC" charset="-122"/>
              </a:rPr>
              <a:t>的人员在</a:t>
            </a:r>
            <a:r>
              <a:rPr lang="zh-CN" altLang="zh-CN" sz="1600" dirty="0">
                <a:solidFill>
                  <a:srgbClr val="FF0000"/>
                </a:solidFill>
                <a:latin typeface="Baoli SC" charset="-122"/>
                <a:ea typeface="Baoli SC" charset="-122"/>
                <a:cs typeface="Baoli SC" charset="-122"/>
              </a:rPr>
              <a:t>医疗机构以外</a:t>
            </a:r>
            <a:r>
              <a:rPr lang="zh-CN" altLang="zh-CN" sz="1600" dirty="0">
                <a:solidFill>
                  <a:schemeClr val="tx1"/>
                </a:solidFill>
                <a:latin typeface="Baoli SC" charset="-122"/>
                <a:ea typeface="Baoli SC" charset="-122"/>
                <a:cs typeface="Baoli SC" charset="-122"/>
              </a:rPr>
              <a:t>开展心理治疗活动的；</a:t>
            </a:r>
            <a:endParaRPr lang="zh-CN" altLang="zh-CN" sz="1600" dirty="0">
              <a:solidFill>
                <a:schemeClr val="tx1"/>
              </a:solidFill>
              <a:latin typeface="Baoli SC" charset="-122"/>
              <a:ea typeface="Baoli SC" charset="-122"/>
              <a:cs typeface="Baoli SC" charset="-122"/>
            </a:endParaRPr>
          </a:p>
          <a:p>
            <a:pPr lvl="1">
              <a:buClr>
                <a:srgbClr val="C00000"/>
              </a:buClr>
              <a:buFont typeface="Arial" panose="020B0604020202020204" pitchFamily="34" charset="0"/>
              <a:buChar char="•"/>
            </a:pPr>
            <a:r>
              <a:rPr lang="zh-CN" altLang="zh-CN" sz="1600" dirty="0" smtClean="0">
                <a:solidFill>
                  <a:schemeClr val="tx1"/>
                </a:solidFill>
                <a:latin typeface="Baoli SC" charset="-122"/>
                <a:ea typeface="Baoli SC" charset="-122"/>
                <a:cs typeface="Baoli SC" charset="-122"/>
              </a:rPr>
              <a:t>（</a:t>
            </a:r>
            <a:r>
              <a:rPr lang="zh-CN" altLang="zh-CN" sz="1600" dirty="0">
                <a:solidFill>
                  <a:schemeClr val="tx1"/>
                </a:solidFill>
                <a:latin typeface="Baoli SC" charset="-122"/>
                <a:ea typeface="Baoli SC" charset="-122"/>
                <a:cs typeface="Baoli SC" charset="-122"/>
              </a:rPr>
              <a:t>三）专门从事心理治疗的人员从事精神障碍的诊断的；</a:t>
            </a:r>
            <a:endParaRPr lang="zh-CN" altLang="zh-CN" sz="1600" dirty="0">
              <a:solidFill>
                <a:schemeClr val="tx1"/>
              </a:solidFill>
              <a:latin typeface="Baoli SC" charset="-122"/>
              <a:ea typeface="Baoli SC" charset="-122"/>
              <a:cs typeface="Baoli SC" charset="-122"/>
            </a:endParaRPr>
          </a:p>
          <a:p>
            <a:pPr lvl="1">
              <a:buClr>
                <a:srgbClr val="C00000"/>
              </a:buClr>
              <a:buFont typeface="Arial" panose="020B0604020202020204" pitchFamily="34" charset="0"/>
              <a:buChar char="•"/>
            </a:pPr>
            <a:r>
              <a:rPr lang="zh-CN" altLang="zh-CN" sz="1600" dirty="0" smtClean="0">
                <a:solidFill>
                  <a:schemeClr val="tx1"/>
                </a:solidFill>
                <a:latin typeface="Baoli SC" charset="-122"/>
                <a:ea typeface="Baoli SC" charset="-122"/>
                <a:cs typeface="Baoli SC" charset="-122"/>
              </a:rPr>
              <a:t>（</a:t>
            </a:r>
            <a:r>
              <a:rPr lang="zh-CN" altLang="zh-CN" sz="1600" dirty="0">
                <a:solidFill>
                  <a:schemeClr val="tx1"/>
                </a:solidFill>
                <a:latin typeface="Baoli SC" charset="-122"/>
                <a:ea typeface="Baoli SC" charset="-122"/>
                <a:cs typeface="Baoli SC" charset="-122"/>
              </a:rPr>
              <a:t>四）专门从事心理治疗的人员为精神障碍患者</a:t>
            </a:r>
            <a:r>
              <a:rPr lang="zh-CN" altLang="zh-CN" sz="1600" dirty="0">
                <a:solidFill>
                  <a:srgbClr val="FF0000"/>
                </a:solidFill>
                <a:latin typeface="Baoli SC" charset="-122"/>
                <a:ea typeface="Baoli SC" charset="-122"/>
                <a:cs typeface="Baoli SC" charset="-122"/>
              </a:rPr>
              <a:t>开具处方或者提供外科治疗</a:t>
            </a:r>
            <a:r>
              <a:rPr lang="zh-CN" altLang="zh-CN" sz="1600" dirty="0">
                <a:solidFill>
                  <a:schemeClr val="tx1"/>
                </a:solidFill>
                <a:latin typeface="Baoli SC" charset="-122"/>
                <a:ea typeface="Baoli SC" charset="-122"/>
                <a:cs typeface="Baoli SC" charset="-122"/>
              </a:rPr>
              <a:t>的。</a:t>
            </a:r>
            <a:endParaRPr lang="zh-CN" altLang="zh-CN" sz="1600" dirty="0">
              <a:solidFill>
                <a:schemeClr val="tx1"/>
              </a:solidFill>
              <a:latin typeface="Baoli SC" charset="-122"/>
              <a:ea typeface="Baoli SC" charset="-122"/>
              <a:cs typeface="Baoli SC" charset="-122"/>
            </a:endParaRPr>
          </a:p>
          <a:p>
            <a:pPr lvl="1">
              <a:buClr>
                <a:srgbClr val="C00000"/>
              </a:buClr>
              <a:buFont typeface="Arial" panose="020B0604020202020204" pitchFamily="34" charset="0"/>
              <a:buChar char="•"/>
            </a:pPr>
            <a:r>
              <a:rPr lang="zh-CN" altLang="en-US" sz="1600" dirty="0">
                <a:solidFill>
                  <a:schemeClr val="tx1"/>
                </a:solidFill>
                <a:latin typeface="Baoli SC" charset="-122"/>
                <a:ea typeface="Baoli SC" charset="-122"/>
                <a:cs typeface="Baoli SC" charset="-122"/>
              </a:rPr>
              <a:t> </a:t>
            </a:r>
            <a:r>
              <a:rPr lang="zh-CN" altLang="en-US" sz="1600" dirty="0" smtClean="0">
                <a:solidFill>
                  <a:schemeClr val="tx1"/>
                </a:solidFill>
                <a:latin typeface="Baoli SC" charset="-122"/>
                <a:ea typeface="Baoli SC" charset="-122"/>
                <a:cs typeface="Baoli SC" charset="-122"/>
              </a:rPr>
              <a:t>   </a:t>
            </a:r>
            <a:r>
              <a:rPr lang="zh-CN" altLang="zh-CN" sz="1600" dirty="0" smtClean="0">
                <a:solidFill>
                  <a:schemeClr val="tx1"/>
                </a:solidFill>
                <a:latin typeface="Baoli SC" charset="-122"/>
                <a:ea typeface="Baoli SC" charset="-122"/>
                <a:cs typeface="Baoli SC" charset="-122"/>
              </a:rPr>
              <a:t>心理</a:t>
            </a:r>
            <a:r>
              <a:rPr lang="zh-CN" altLang="zh-CN" sz="1600" dirty="0">
                <a:solidFill>
                  <a:schemeClr val="tx1"/>
                </a:solidFill>
                <a:latin typeface="Baoli SC" charset="-122"/>
                <a:ea typeface="Baoli SC" charset="-122"/>
                <a:cs typeface="Baoli SC" charset="-122"/>
              </a:rPr>
              <a:t>咨询人员、专门从事心理治疗的人员在心理咨询、心理治疗活动中造成他人人身、财产或者其他损害的，依法承担民事责任。</a:t>
            </a:r>
            <a:endParaRPr lang="zh-CN" altLang="zh-CN" sz="1600" dirty="0">
              <a:solidFill>
                <a:schemeClr val="tx1"/>
              </a:solidFill>
              <a:latin typeface="Baoli SC" charset="-122"/>
              <a:ea typeface="Baoli SC" charset="-122"/>
              <a:cs typeface="Baoli SC" charset="-122"/>
            </a:endParaRPr>
          </a:p>
        </p:txBody>
      </p:sp>
      <p:sp>
        <p:nvSpPr>
          <p:cNvPr id="2" name="标题 1"/>
          <p:cNvSpPr>
            <a:spLocks noGrp="1"/>
          </p:cNvSpPr>
          <p:nvPr/>
        </p:nvSpPr>
        <p:spPr>
          <a:xfrm>
            <a:off x="2950359" y="251252"/>
            <a:ext cx="3243429" cy="587566"/>
          </a:xfrm>
          <a:prstGeom prst="rect">
            <a:avLst/>
          </a:prstGeo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2400" b="1" noProof="0" dirty="0" smtClean="0">
                <a:ln>
                  <a:noFill/>
                </a:ln>
                <a:solidFill>
                  <a:srgbClr val="FF0000"/>
                </a:solidFill>
                <a:effectLst>
                  <a:outerShdw blurRad="50000" dist="30000" dir="5400000" algn="tl" rotWithShape="0">
                    <a:srgbClr val="000000">
                      <a:alpha val="30000"/>
                    </a:srgbClr>
                  </a:outerShdw>
                </a:effectLst>
                <a:uLnTx/>
                <a:uFillTx/>
              </a:rPr>
              <a:t>学校心理咨询中心</a:t>
            </a:r>
            <a:endParaRPr lang="zh-CN" altLang="en-US" sz="2400" b="1" noProof="0" dirty="0" smtClean="0">
              <a:ln>
                <a:noFill/>
              </a:ln>
              <a:solidFill>
                <a:srgbClr val="FF0000"/>
              </a:solidFill>
              <a:effectLst>
                <a:outerShdw blurRad="50000" dist="30000" dir="5400000" algn="tl" rotWithShape="0">
                  <a:srgbClr val="000000">
                    <a:alpha val="30000"/>
                  </a:srgbClr>
                </a:outerShdw>
              </a:effectLst>
              <a:uLnTx/>
              <a:uFillTx/>
            </a:endParaRPr>
          </a:p>
        </p:txBody>
      </p:sp>
      <p:sp>
        <p:nvSpPr>
          <p:cNvPr id="5" name="左箭头标注 4"/>
          <p:cNvSpPr/>
          <p:nvPr/>
        </p:nvSpPr>
        <p:spPr>
          <a:xfrm>
            <a:off x="6948170" y="2660015"/>
            <a:ext cx="1294130" cy="1050925"/>
          </a:xfrm>
          <a:prstGeom prst="leftArrowCallout">
            <a:avLst/>
          </a:prstGeom>
          <a:solidFill>
            <a:srgbClr val="2178D5"/>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心理咨询不是心理治疗</a:t>
            </a:r>
            <a:endParaRPr lang="zh-CN" altLang="en-US" b="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8195" name="表格 8194"/>
          <p:cNvGraphicFramePr/>
          <p:nvPr>
            <p:custDataLst>
              <p:tags r:id="rId1"/>
            </p:custDataLst>
          </p:nvPr>
        </p:nvGraphicFramePr>
        <p:xfrm>
          <a:off x="511175" y="1013460"/>
          <a:ext cx="8121650" cy="3279775"/>
        </p:xfrm>
        <a:graphic>
          <a:graphicData uri="http://schemas.openxmlformats.org/drawingml/2006/table">
            <a:tbl>
              <a:tblPr/>
              <a:tblGrid>
                <a:gridCol w="963295"/>
                <a:gridCol w="3482975"/>
                <a:gridCol w="3675380"/>
              </a:tblGrid>
              <a:tr h="415925">
                <a:tc>
                  <a:txBody>
                    <a:bodyPr wrap="square"/>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pitchFamily="34"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pitchFamily="34"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pitchFamily="34"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pitchFamily="34"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pitchFamily="34" charset="-122"/>
                        </a:defRPr>
                      </a:lvl5pPr>
                    </a:lstStyle>
                    <a:p>
                      <a:pPr marL="0" lvl="0" indent="0">
                        <a:buNone/>
                      </a:pPr>
                      <a:r>
                        <a:rPr lang="en-US" altLang="zh-CN" sz="1600" b="0">
                          <a:solidFill>
                            <a:srgbClr val="FFFFFF"/>
                          </a:solidFill>
                          <a:latin typeface="微软雅黑" panose="020B0503020204020204" pitchFamily="34" charset="-122"/>
                        </a:rPr>
                        <a:t>  </a:t>
                      </a:r>
                      <a:endParaRPr lang="en-US" altLang="zh-CN" sz="1600" b="0">
                        <a:solidFill>
                          <a:srgbClr val="FFFFFF"/>
                        </a:solidFill>
                        <a:latin typeface="微软雅黑" panose="020B0503020204020204" pitchFamily="34" charset="-122"/>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pitchFamily="34"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pitchFamily="34"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pitchFamily="34"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pitchFamily="34"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pitchFamily="34" charset="-122"/>
                        </a:defRPr>
                      </a:lvl5pPr>
                    </a:lstStyle>
                    <a:p>
                      <a:pPr marL="0" lvl="0" indent="0" algn="ctr">
                        <a:buNone/>
                      </a:pPr>
                      <a:r>
                        <a:rPr lang="zh-CN" altLang="en-US" sz="1800" b="1">
                          <a:solidFill>
                            <a:srgbClr val="FFFFFF"/>
                          </a:solidFill>
                          <a:latin typeface="微软雅黑" panose="020B0503020204020204" pitchFamily="34" charset="-122"/>
                        </a:rPr>
                        <a:t>心理咨询</a:t>
                      </a:r>
                      <a:endParaRPr lang="zh-CN" altLang="en-US" sz="1800" b="1">
                        <a:solidFill>
                          <a:srgbClr val="FFFFFF"/>
                        </a:solidFill>
                        <a:latin typeface="微软雅黑" panose="020B0503020204020204" pitchFamily="34" charset="-122"/>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pitchFamily="34"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pitchFamily="34"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pitchFamily="34"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pitchFamily="34"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pitchFamily="34" charset="-122"/>
                        </a:defRPr>
                      </a:lvl5pPr>
                    </a:lstStyle>
                    <a:p>
                      <a:pPr marL="0" lvl="0" indent="0" algn="ctr">
                        <a:buNone/>
                      </a:pPr>
                      <a:r>
                        <a:rPr lang="zh-CN" altLang="en-US" sz="1800" b="1">
                          <a:solidFill>
                            <a:srgbClr val="FFFFFF"/>
                          </a:solidFill>
                          <a:latin typeface="微软雅黑" panose="020B0503020204020204" pitchFamily="34" charset="-122"/>
                        </a:rPr>
                        <a:t>心理治疗</a:t>
                      </a:r>
                      <a:endParaRPr lang="zh-CN" altLang="en-US" sz="1800" b="1">
                        <a:solidFill>
                          <a:srgbClr val="FFFFFF"/>
                        </a:solidFill>
                        <a:latin typeface="微软雅黑" panose="020B0503020204020204" pitchFamily="34" charset="-122"/>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r>
              <a:tr h="415925">
                <a:tc>
                  <a:txBody>
                    <a:bodyPr wrap="square"/>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pitchFamily="34"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pitchFamily="34"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pitchFamily="34"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pitchFamily="34"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pitchFamily="34" charset="-122"/>
                        </a:defRPr>
                      </a:lvl5pPr>
                    </a:lstStyle>
                    <a:p>
                      <a:pPr marL="0" lvl="0" indent="0" algn="ctr">
                        <a:buNone/>
                      </a:pPr>
                      <a:r>
                        <a:rPr lang="zh-CN" altLang="en-US" sz="1800" b="1">
                          <a:solidFill>
                            <a:srgbClr val="000000"/>
                          </a:solidFill>
                          <a:latin typeface="微软雅黑" panose="020B0503020204020204" pitchFamily="34" charset="-122"/>
                        </a:rPr>
                        <a:t>对象</a:t>
                      </a:r>
                      <a:endParaRPr lang="zh-CN" altLang="en-US" sz="1800" b="1">
                        <a:solidFill>
                          <a:srgbClr val="000000"/>
                        </a:solidFill>
                        <a:latin typeface="微软雅黑" panose="020B0503020204020204" pitchFamily="34" charset="-122"/>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pitchFamily="34"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pitchFamily="34"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pitchFamily="34"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pitchFamily="34"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pitchFamily="34" charset="-122"/>
                        </a:defRPr>
                      </a:lvl5pPr>
                    </a:lstStyle>
                    <a:p>
                      <a:pPr marL="0" lvl="0" indent="0">
                        <a:buNone/>
                      </a:pPr>
                      <a:r>
                        <a:rPr lang="zh-CN" altLang="en-US" sz="1600" b="0">
                          <a:solidFill>
                            <a:srgbClr val="000000"/>
                          </a:solidFill>
                          <a:latin typeface="微软雅黑" panose="020B0503020204020204" pitchFamily="34" charset="-122"/>
                        </a:rPr>
                        <a:t>有心理困扰的正常人</a:t>
                      </a:r>
                      <a:endParaRPr lang="zh-CN" altLang="en-US" sz="1600" b="0">
                        <a:solidFill>
                          <a:srgbClr val="000000"/>
                        </a:solidFill>
                        <a:latin typeface="微软雅黑" panose="020B0503020204020204" pitchFamily="34" charset="-122"/>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pitchFamily="34"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pitchFamily="34"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pitchFamily="34"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pitchFamily="34"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pitchFamily="34" charset="-122"/>
                        </a:defRPr>
                      </a:lvl5pPr>
                    </a:lstStyle>
                    <a:p>
                      <a:pPr marL="0" lvl="0" indent="0">
                        <a:buNone/>
                      </a:pPr>
                      <a:r>
                        <a:rPr lang="zh-CN" altLang="en-US" sz="1600" b="0">
                          <a:solidFill>
                            <a:srgbClr val="000000"/>
                          </a:solidFill>
                          <a:latin typeface="微软雅黑" panose="020B0503020204020204" pitchFamily="34" charset="-122"/>
                        </a:rPr>
                        <a:t>心理异常的患者</a:t>
                      </a:r>
                      <a:endParaRPr lang="zh-CN" altLang="en-US" sz="1600" b="0">
                        <a:solidFill>
                          <a:srgbClr val="000000"/>
                        </a:solidFill>
                        <a:latin typeface="微软雅黑" panose="020B0503020204020204" pitchFamily="34" charset="-122"/>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r h="647700">
                <a:tc>
                  <a:txBody>
                    <a:bodyPr wrap="square"/>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pitchFamily="34"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pitchFamily="34"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pitchFamily="34"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pitchFamily="34"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pitchFamily="34" charset="-122"/>
                        </a:defRPr>
                      </a:lvl5pPr>
                    </a:lstStyle>
                    <a:p>
                      <a:pPr marL="0" lvl="0" indent="0" algn="ctr">
                        <a:buNone/>
                      </a:pPr>
                      <a:r>
                        <a:rPr lang="zh-CN" altLang="en-US" sz="1800" b="1">
                          <a:solidFill>
                            <a:srgbClr val="000000"/>
                          </a:solidFill>
                          <a:latin typeface="微软雅黑" panose="020B0503020204020204" pitchFamily="34" charset="-122"/>
                        </a:rPr>
                        <a:t>目标</a:t>
                      </a:r>
                      <a:endParaRPr lang="zh-CN" altLang="en-US" sz="1800" b="1">
                        <a:solidFill>
                          <a:srgbClr val="000000"/>
                        </a:solidFill>
                        <a:latin typeface="微软雅黑" panose="020B0503020204020204" pitchFamily="34" charset="-122"/>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pitchFamily="34"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pitchFamily="34"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pitchFamily="34"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pitchFamily="34"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pitchFamily="34" charset="-122"/>
                        </a:defRPr>
                      </a:lvl5pPr>
                    </a:lstStyle>
                    <a:p>
                      <a:pPr marL="0" lvl="0" indent="0">
                        <a:buNone/>
                      </a:pPr>
                      <a:r>
                        <a:rPr lang="zh-CN" altLang="en-US" sz="1600" b="0">
                          <a:solidFill>
                            <a:srgbClr val="000000"/>
                          </a:solidFill>
                          <a:latin typeface="微软雅黑" panose="020B0503020204020204" pitchFamily="34" charset="-122"/>
                        </a:rPr>
                        <a:t>促进心理健康发展，即通过心理咨询使来访者摆脱心理困扰，增强适应能力，充分开发潜能，提高发展水平</a:t>
                      </a:r>
                      <a:endParaRPr lang="zh-CN" altLang="en-US" sz="1600" b="0">
                        <a:solidFill>
                          <a:srgbClr val="000000"/>
                        </a:solidFill>
                        <a:latin typeface="微软雅黑" panose="020B0503020204020204" pitchFamily="34" charset="-122"/>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pitchFamily="34"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pitchFamily="34"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pitchFamily="34"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pitchFamily="34"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pitchFamily="34" charset="-122"/>
                        </a:defRPr>
                      </a:lvl5pPr>
                    </a:lstStyle>
                    <a:p>
                      <a:pPr marL="0" lvl="0" indent="0">
                        <a:buNone/>
                      </a:pPr>
                      <a:r>
                        <a:rPr lang="zh-CN" altLang="en-US" sz="1600" b="0">
                          <a:solidFill>
                            <a:srgbClr val="000000"/>
                          </a:solidFill>
                          <a:latin typeface="微软雅黑" panose="020B0503020204020204" pitchFamily="34" charset="-122"/>
                        </a:rPr>
                        <a:t>纠正异常心理，即通过心理治疗，消除或缓解病理症状，恢复正常生活</a:t>
                      </a:r>
                      <a:endParaRPr lang="zh-CN" altLang="en-US" sz="1600" b="0">
                        <a:solidFill>
                          <a:srgbClr val="000000"/>
                        </a:solidFill>
                        <a:latin typeface="微软雅黑" panose="020B0503020204020204" pitchFamily="34" charset="-122"/>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r>
              <a:tr h="436245">
                <a:tc>
                  <a:txBody>
                    <a:bodyPr wrap="square"/>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pitchFamily="34"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pitchFamily="34"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pitchFamily="34"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pitchFamily="34"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pitchFamily="34" charset="-122"/>
                        </a:defRPr>
                      </a:lvl5pPr>
                    </a:lstStyle>
                    <a:p>
                      <a:pPr marL="0" lvl="0" indent="0" algn="ctr">
                        <a:buNone/>
                      </a:pPr>
                      <a:r>
                        <a:rPr lang="zh-CN" altLang="en-US" sz="1800" b="1">
                          <a:solidFill>
                            <a:srgbClr val="000000"/>
                          </a:solidFill>
                          <a:latin typeface="微软雅黑" panose="020B0503020204020204" pitchFamily="34" charset="-122"/>
                        </a:rPr>
                        <a:t>功能</a:t>
                      </a:r>
                      <a:endParaRPr lang="zh-CN" altLang="en-US" sz="1800" b="1">
                        <a:solidFill>
                          <a:srgbClr val="000000"/>
                        </a:solidFill>
                        <a:latin typeface="微软雅黑" panose="020B0503020204020204" pitchFamily="34" charset="-122"/>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pitchFamily="34"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pitchFamily="34"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pitchFamily="34"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pitchFamily="34"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pitchFamily="34" charset="-122"/>
                        </a:defRPr>
                      </a:lvl5pPr>
                    </a:lstStyle>
                    <a:p>
                      <a:pPr marL="0" lvl="0" indent="0">
                        <a:buNone/>
                      </a:pPr>
                      <a:r>
                        <a:rPr lang="zh-CN" altLang="en-US" sz="1600" b="0">
                          <a:solidFill>
                            <a:srgbClr val="000000"/>
                          </a:solidFill>
                          <a:latin typeface="微软雅黑" panose="020B0503020204020204" pitchFamily="34" charset="-122"/>
                        </a:rPr>
                        <a:t>预防性、发展性</a:t>
                      </a:r>
                      <a:endParaRPr lang="zh-CN" altLang="en-US" sz="1600" b="0">
                        <a:solidFill>
                          <a:srgbClr val="000000"/>
                        </a:solidFill>
                        <a:latin typeface="微软雅黑" panose="020B0503020204020204" pitchFamily="34" charset="-122"/>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pitchFamily="34"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pitchFamily="34"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pitchFamily="34"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pitchFamily="34"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pitchFamily="34" charset="-122"/>
                        </a:defRPr>
                      </a:lvl5pPr>
                    </a:lstStyle>
                    <a:p>
                      <a:pPr marL="0" lvl="0" indent="0">
                        <a:buNone/>
                      </a:pPr>
                      <a:r>
                        <a:rPr lang="zh-CN" altLang="en-US" sz="1600" b="0">
                          <a:solidFill>
                            <a:srgbClr val="000000"/>
                          </a:solidFill>
                          <a:latin typeface="微软雅黑" panose="020B0503020204020204" pitchFamily="34" charset="-122"/>
                        </a:rPr>
                        <a:t>矫治性、临床性</a:t>
                      </a:r>
                      <a:endParaRPr lang="zh-CN" altLang="en-US" sz="1600" b="0">
                        <a:solidFill>
                          <a:srgbClr val="000000"/>
                        </a:solidFill>
                        <a:latin typeface="微软雅黑" panose="020B0503020204020204" pitchFamily="34" charset="-122"/>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r h="340360">
                <a:tc>
                  <a:txBody>
                    <a:bodyPr wrap="square"/>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pitchFamily="34"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pitchFamily="34"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pitchFamily="34"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pitchFamily="34"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pitchFamily="34" charset="-122"/>
                        </a:defRPr>
                      </a:lvl5pPr>
                    </a:lstStyle>
                    <a:p>
                      <a:pPr marL="0" lvl="0" indent="0" algn="ctr">
                        <a:buNone/>
                      </a:pPr>
                      <a:r>
                        <a:rPr lang="zh-CN" altLang="en-US" sz="1800" b="1">
                          <a:solidFill>
                            <a:srgbClr val="000000"/>
                          </a:solidFill>
                          <a:latin typeface="微软雅黑" panose="020B0503020204020204" pitchFamily="34" charset="-122"/>
                        </a:rPr>
                        <a:t>实施</a:t>
                      </a:r>
                      <a:endParaRPr lang="zh-CN" altLang="en-US" sz="1800" b="1">
                        <a:solidFill>
                          <a:srgbClr val="000000"/>
                        </a:solidFill>
                        <a:latin typeface="微软雅黑" panose="020B0503020204020204" pitchFamily="34" charset="-122"/>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pitchFamily="34"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pitchFamily="34"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pitchFamily="34"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pitchFamily="34"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pitchFamily="34" charset="-122"/>
                        </a:defRPr>
                      </a:lvl5pPr>
                    </a:lstStyle>
                    <a:p>
                      <a:pPr marL="0" lvl="0" indent="0">
                        <a:buNone/>
                      </a:pPr>
                      <a:r>
                        <a:rPr lang="zh-CN" altLang="en-US" sz="1600" b="0">
                          <a:solidFill>
                            <a:srgbClr val="000000"/>
                          </a:solidFill>
                          <a:latin typeface="微软雅黑" panose="020B0503020204020204" pitchFamily="34" charset="-122"/>
                        </a:rPr>
                        <a:t>心理咨询师</a:t>
                      </a:r>
                      <a:endParaRPr lang="zh-CN" altLang="en-US" sz="1600" b="0">
                        <a:solidFill>
                          <a:srgbClr val="000000"/>
                        </a:solidFill>
                        <a:latin typeface="微软雅黑" panose="020B0503020204020204" pitchFamily="34" charset="-122"/>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pitchFamily="34"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pitchFamily="34"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pitchFamily="34"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pitchFamily="34"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pitchFamily="34" charset="-122"/>
                        </a:defRPr>
                      </a:lvl5pPr>
                    </a:lstStyle>
                    <a:p>
                      <a:pPr marL="0" lvl="0" indent="0">
                        <a:buNone/>
                      </a:pPr>
                      <a:r>
                        <a:rPr lang="zh-CN" altLang="en-US" sz="1600" b="0">
                          <a:solidFill>
                            <a:srgbClr val="000000"/>
                          </a:solidFill>
                          <a:latin typeface="微软雅黑" panose="020B0503020204020204" pitchFamily="34" charset="-122"/>
                        </a:rPr>
                        <a:t>心理治疗师</a:t>
                      </a:r>
                      <a:endParaRPr lang="zh-CN" altLang="en-US" sz="1600" b="0">
                        <a:solidFill>
                          <a:srgbClr val="000000"/>
                        </a:solidFill>
                        <a:latin typeface="微软雅黑" panose="020B0503020204020204" pitchFamily="34" charset="-122"/>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r>
              <a:tr h="647700">
                <a:tc>
                  <a:txBody>
                    <a:bodyPr wrap="square"/>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pitchFamily="34"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pitchFamily="34"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pitchFamily="34"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pitchFamily="34"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pitchFamily="34" charset="-122"/>
                        </a:defRPr>
                      </a:lvl5pPr>
                    </a:lstStyle>
                    <a:p>
                      <a:pPr marL="0" lvl="0" indent="0" algn="ctr">
                        <a:buNone/>
                      </a:pPr>
                      <a:r>
                        <a:rPr lang="zh-CN" altLang="en-US" sz="1800" b="1">
                          <a:solidFill>
                            <a:srgbClr val="000000"/>
                          </a:solidFill>
                          <a:latin typeface="微软雅黑" panose="020B0503020204020204" pitchFamily="34" charset="-122"/>
                        </a:rPr>
                        <a:t>内容</a:t>
                      </a:r>
                      <a:endParaRPr lang="zh-CN" altLang="en-US" sz="1800" b="1">
                        <a:solidFill>
                          <a:srgbClr val="000000"/>
                        </a:solidFill>
                        <a:latin typeface="微软雅黑" panose="020B0503020204020204" pitchFamily="34" charset="-122"/>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pitchFamily="34"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pitchFamily="34"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pitchFamily="34"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pitchFamily="34"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pitchFamily="34" charset="-122"/>
                        </a:defRPr>
                      </a:lvl5pPr>
                    </a:lstStyle>
                    <a:p>
                      <a:pPr marL="0" lvl="0" indent="0">
                        <a:buNone/>
                      </a:pPr>
                      <a:r>
                        <a:rPr lang="zh-CN" altLang="en-US" sz="1600" b="0">
                          <a:solidFill>
                            <a:srgbClr val="000000"/>
                          </a:solidFill>
                          <a:latin typeface="微软雅黑" panose="020B0503020204020204" pitchFamily="34" charset="-122"/>
                        </a:rPr>
                        <a:t>主要解决正常人遇到的各种心理问题，如学习问题、工作问题、婚姻问题、家庭问题和人际关系问题等</a:t>
                      </a:r>
                      <a:endParaRPr lang="zh-CN" altLang="en-US" sz="1600" b="0">
                        <a:solidFill>
                          <a:srgbClr val="000000"/>
                        </a:solidFill>
                        <a:latin typeface="微软雅黑" panose="020B0503020204020204" pitchFamily="34" charset="-122"/>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pitchFamily="34"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pitchFamily="34"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pitchFamily="34"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pitchFamily="34"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pitchFamily="34" charset="-122"/>
                        </a:defRPr>
                      </a:lvl5pPr>
                    </a:lstStyle>
                    <a:p>
                      <a:pPr marL="0" lvl="0" indent="0">
                        <a:buNone/>
                      </a:pPr>
                      <a:r>
                        <a:rPr lang="zh-CN" altLang="en-US" sz="1600" b="0">
                          <a:solidFill>
                            <a:srgbClr val="000000"/>
                          </a:solidFill>
                          <a:latin typeface="微软雅黑" panose="020B0503020204020204" pitchFamily="34" charset="-122"/>
                        </a:rPr>
                        <a:t>主要诊治某些病人的异常心理，如神经症、性变态、人格障碍、行为障碍以及心身疾病等</a:t>
                      </a:r>
                      <a:endParaRPr lang="zh-CN" altLang="en-US" sz="1600" b="0">
                        <a:solidFill>
                          <a:srgbClr val="000000"/>
                        </a:solidFill>
                        <a:latin typeface="微软雅黑" panose="020B0503020204020204" pitchFamily="34" charset="-122"/>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bl>
          </a:graphicData>
        </a:graphic>
      </p:graphicFrame>
      <p:sp>
        <p:nvSpPr>
          <p:cNvPr id="2" name="标题 1"/>
          <p:cNvSpPr>
            <a:spLocks noGrp="1"/>
          </p:cNvSpPr>
          <p:nvPr/>
        </p:nvSpPr>
        <p:spPr>
          <a:xfrm>
            <a:off x="642620" y="294005"/>
            <a:ext cx="4079875" cy="587375"/>
          </a:xfrm>
          <a:prstGeom prst="rect">
            <a:avLst/>
          </a:prstGeo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2400" b="1" noProof="0" dirty="0" smtClean="0">
                <a:ln>
                  <a:noFill/>
                </a:ln>
                <a:solidFill>
                  <a:srgbClr val="FF0000"/>
                </a:solidFill>
                <a:effectLst>
                  <a:outerShdw blurRad="50000" dist="30000" dir="5400000" algn="tl" rotWithShape="0">
                    <a:srgbClr val="000000">
                      <a:alpha val="30000"/>
                    </a:srgbClr>
                  </a:outerShdw>
                </a:effectLst>
                <a:uLnTx/>
                <a:uFillTx/>
                <a:latin typeface="微软雅黑" panose="020B0503020204020204" pitchFamily="34" charset="-122"/>
                <a:ea typeface="微软雅黑" panose="020B0503020204020204" pitchFamily="34" charset="-122"/>
              </a:rPr>
              <a:t>心理咨询与心理治疗的区别</a:t>
            </a:r>
            <a:endParaRPr lang="zh-CN" altLang="en-US" sz="2400" b="1" noProof="0" dirty="0" smtClean="0">
              <a:ln>
                <a:noFill/>
              </a:ln>
              <a:solidFill>
                <a:srgbClr val="FF0000"/>
              </a:solidFill>
              <a:effectLst>
                <a:outerShdw blurRad="50000" dist="30000" dir="5400000" algn="tl" rotWithShape="0">
                  <a:srgbClr val="000000">
                    <a:alpha val="30000"/>
                  </a:srgbClr>
                </a:outerShdw>
              </a:effectLst>
              <a:uLnTx/>
              <a:uFillTx/>
              <a:latin typeface="微软雅黑" panose="020B0503020204020204" pitchFamily="34" charset="-122"/>
              <a:ea typeface="微软雅黑" panose="020B0503020204020204" pitchFamily="3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nvSpPr>
        <p:spPr>
          <a:xfrm>
            <a:off x="429895" y="838835"/>
            <a:ext cx="8284845" cy="3926840"/>
          </a:xfrm>
          <a:prstGeom prst="rect">
            <a:avLst/>
          </a:prstGeom>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4000"/>
              </a:lnSpc>
              <a:spcBef>
                <a:spcPts val="0"/>
              </a:spcBef>
              <a:buClr>
                <a:srgbClr val="C00000"/>
              </a:buClr>
              <a:buSzPct val="60000"/>
              <a:buFont typeface="Wingdings" panose="05000000000000000000" pitchFamily="2" charset="2"/>
              <a:buChar char="u"/>
            </a:pPr>
            <a:r>
              <a:rPr lang="zh-CN" altLang="en-US" sz="1600" dirty="0">
                <a:solidFill>
                  <a:schemeClr val="tx1"/>
                </a:solidFill>
                <a:latin typeface="Baoli SC" charset="-122"/>
                <a:ea typeface="Baoli SC" charset="-122"/>
                <a:cs typeface="Baoli SC" charset="-122"/>
              </a:rPr>
              <a:t>第一章 第四条 有关单位和个人应当对精神障碍患者的姓名、肖像、住址、工作单位、病历资料以及其他可能推断出其身份的</a:t>
            </a:r>
            <a:r>
              <a:rPr lang="zh-CN" altLang="en-US" sz="1600" dirty="0">
                <a:solidFill>
                  <a:srgbClr val="FF0000"/>
                </a:solidFill>
                <a:latin typeface="Baoli SC" charset="-122"/>
                <a:ea typeface="Baoli SC" charset="-122"/>
                <a:cs typeface="Baoli SC" charset="-122"/>
              </a:rPr>
              <a:t>信息予以保密</a:t>
            </a:r>
            <a:r>
              <a:rPr lang="zh-CN" altLang="en-US" sz="1600" dirty="0">
                <a:solidFill>
                  <a:schemeClr val="tx1"/>
                </a:solidFill>
                <a:latin typeface="Baoli SC" charset="-122"/>
                <a:ea typeface="Baoli SC" charset="-122"/>
                <a:cs typeface="Baoli SC" charset="-122"/>
              </a:rPr>
              <a:t>；但是，</a:t>
            </a:r>
            <a:r>
              <a:rPr lang="zh-CN" altLang="en-US" sz="1600" dirty="0">
                <a:solidFill>
                  <a:srgbClr val="FF0000"/>
                </a:solidFill>
                <a:latin typeface="Baoli SC" charset="-122"/>
                <a:ea typeface="Baoli SC" charset="-122"/>
                <a:cs typeface="Baoli SC" charset="-122"/>
              </a:rPr>
              <a:t>依法履行职责需要公开的</a:t>
            </a:r>
            <a:r>
              <a:rPr lang="zh-CN" altLang="en-US" sz="1600" b="1" dirty="0">
                <a:solidFill>
                  <a:srgbClr val="FF0000"/>
                </a:solidFill>
                <a:latin typeface="Baoli SC" charset="-122"/>
                <a:ea typeface="Baoli SC" charset="-122"/>
                <a:cs typeface="Baoli SC" charset="-122"/>
              </a:rPr>
              <a:t>除外</a:t>
            </a:r>
            <a:r>
              <a:rPr lang="zh-CN" altLang="en-US" sz="1600" dirty="0">
                <a:solidFill>
                  <a:srgbClr val="FF0000"/>
                </a:solidFill>
                <a:latin typeface="Baoli SC" charset="-122"/>
                <a:ea typeface="Baoli SC" charset="-122"/>
                <a:cs typeface="Baoli SC" charset="-122"/>
              </a:rPr>
              <a:t>。</a:t>
            </a:r>
            <a:endParaRPr lang="zh-CN" altLang="en-US" sz="1600" dirty="0">
              <a:solidFill>
                <a:schemeClr val="tx1"/>
              </a:solidFill>
              <a:latin typeface="Baoli SC" charset="-122"/>
              <a:ea typeface="Baoli SC" charset="-122"/>
              <a:cs typeface="Baoli SC" charset="-122"/>
            </a:endParaRPr>
          </a:p>
          <a:p>
            <a:pPr>
              <a:lnSpc>
                <a:spcPct val="114000"/>
              </a:lnSpc>
              <a:spcBef>
                <a:spcPts val="0"/>
              </a:spcBef>
              <a:buClr>
                <a:srgbClr val="C00000"/>
              </a:buClr>
              <a:buSzPct val="60000"/>
              <a:buFont typeface="Wingdings" panose="05000000000000000000" pitchFamily="2" charset="2"/>
              <a:buChar char="u"/>
            </a:pPr>
            <a:r>
              <a:rPr lang="zh-CN" altLang="en-US" sz="1600" dirty="0">
                <a:solidFill>
                  <a:schemeClr val="tx1"/>
                </a:solidFill>
                <a:latin typeface="Baoli SC" charset="-122"/>
                <a:ea typeface="Baoli SC" charset="-122"/>
                <a:cs typeface="Baoli SC" charset="-122"/>
              </a:rPr>
              <a:t>第一章 第五条  任何组织或者个人</a:t>
            </a:r>
            <a:r>
              <a:rPr lang="zh-CN" altLang="en-US" sz="1600" dirty="0">
                <a:solidFill>
                  <a:srgbClr val="FF0000"/>
                </a:solidFill>
                <a:latin typeface="Baoli SC" charset="-122"/>
                <a:ea typeface="Baoli SC" charset="-122"/>
                <a:cs typeface="Baoli SC" charset="-122"/>
              </a:rPr>
              <a:t>不得歧视、侮辱</a:t>
            </a:r>
            <a:r>
              <a:rPr lang="zh-CN" altLang="en-US" sz="1600" dirty="0">
                <a:solidFill>
                  <a:schemeClr val="tx1"/>
                </a:solidFill>
                <a:latin typeface="Baoli SC" charset="-122"/>
                <a:ea typeface="Baoli SC" charset="-122"/>
                <a:cs typeface="Baoli SC" charset="-122"/>
              </a:rPr>
              <a:t>、虐待精神障碍患者，</a:t>
            </a:r>
            <a:r>
              <a:rPr lang="zh-CN" altLang="en-US" sz="1600" dirty="0">
                <a:solidFill>
                  <a:srgbClr val="FF0000"/>
                </a:solidFill>
                <a:latin typeface="Baoli SC" charset="-122"/>
                <a:ea typeface="Baoli SC" charset="-122"/>
                <a:cs typeface="Baoli SC" charset="-122"/>
              </a:rPr>
              <a:t>不得</a:t>
            </a:r>
            <a:r>
              <a:rPr lang="zh-CN" altLang="en-US" sz="1600" b="1" dirty="0">
                <a:solidFill>
                  <a:srgbClr val="FF0000"/>
                </a:solidFill>
                <a:latin typeface="Baoli SC" charset="-122"/>
                <a:ea typeface="Baoli SC" charset="-122"/>
                <a:cs typeface="Baoli SC" charset="-122"/>
              </a:rPr>
              <a:t>非法</a:t>
            </a:r>
            <a:r>
              <a:rPr lang="zh-CN" altLang="en-US" sz="1600" dirty="0">
                <a:solidFill>
                  <a:srgbClr val="FF0000"/>
                </a:solidFill>
                <a:latin typeface="Baoli SC" charset="-122"/>
                <a:ea typeface="Baoli SC" charset="-122"/>
                <a:cs typeface="Baoli SC" charset="-122"/>
              </a:rPr>
              <a:t>限制精神障碍患者的人身自由</a:t>
            </a:r>
            <a:r>
              <a:rPr lang="zh-CN" altLang="en-US" sz="1600" dirty="0" smtClean="0">
                <a:solidFill>
                  <a:schemeClr val="tx1"/>
                </a:solidFill>
                <a:latin typeface="Baoli SC" charset="-122"/>
                <a:ea typeface="Baoli SC" charset="-122"/>
                <a:cs typeface="Baoli SC" charset="-122"/>
              </a:rPr>
              <a:t>。</a:t>
            </a:r>
            <a:endParaRPr lang="en-US" altLang="zh-CN" sz="1600" dirty="0" smtClean="0">
              <a:solidFill>
                <a:schemeClr val="tx1"/>
              </a:solidFill>
              <a:latin typeface="Baoli SC" charset="-122"/>
              <a:ea typeface="Baoli SC" charset="-122"/>
              <a:cs typeface="Baoli SC" charset="-122"/>
            </a:endParaRPr>
          </a:p>
          <a:p>
            <a:pPr>
              <a:lnSpc>
                <a:spcPct val="114000"/>
              </a:lnSpc>
              <a:spcBef>
                <a:spcPts val="0"/>
              </a:spcBef>
              <a:buClr>
                <a:srgbClr val="C00000"/>
              </a:buClr>
              <a:buSzPct val="60000"/>
              <a:buFont typeface="Wingdings" panose="05000000000000000000" pitchFamily="2" charset="2"/>
              <a:buChar char="u"/>
            </a:pPr>
            <a:r>
              <a:rPr lang="zh-CN" altLang="en-US" sz="1600" dirty="0" smtClean="0">
                <a:solidFill>
                  <a:schemeClr val="tx1"/>
                </a:solidFill>
                <a:latin typeface="Baoli SC" charset="-122"/>
                <a:ea typeface="Baoli SC" charset="-122"/>
                <a:cs typeface="Baoli SC" charset="-122"/>
              </a:rPr>
              <a:t>第六</a:t>
            </a:r>
            <a:r>
              <a:rPr lang="zh-CN" altLang="en-US" sz="1600" dirty="0">
                <a:solidFill>
                  <a:schemeClr val="tx1"/>
                </a:solidFill>
                <a:latin typeface="Baoli SC" charset="-122"/>
                <a:ea typeface="Baoli SC" charset="-122"/>
                <a:cs typeface="Baoli SC" charset="-122"/>
              </a:rPr>
              <a:t>章第七十八条 违反本法规定，有下列情形之一，给精神障碍患者或者其他公民造成人身、财产或者其他损害的，</a:t>
            </a:r>
            <a:r>
              <a:rPr lang="zh-CN" altLang="en-US" sz="1600" dirty="0">
                <a:solidFill>
                  <a:srgbClr val="FF0000"/>
                </a:solidFill>
                <a:latin typeface="Baoli SC" charset="-122"/>
                <a:ea typeface="Baoli SC" charset="-122"/>
                <a:cs typeface="Baoli SC" charset="-122"/>
              </a:rPr>
              <a:t>依法承担赔偿责任</a:t>
            </a:r>
            <a:r>
              <a:rPr lang="zh-CN" altLang="en-US" sz="1600" dirty="0" smtClean="0">
                <a:solidFill>
                  <a:schemeClr val="tx1"/>
                </a:solidFill>
                <a:latin typeface="Baoli SC" charset="-122"/>
                <a:ea typeface="Baoli SC" charset="-122"/>
                <a:cs typeface="Baoli SC" charset="-122"/>
              </a:rPr>
              <a:t>。</a:t>
            </a:r>
            <a:endParaRPr lang="en-US" altLang="zh-CN" sz="1600" dirty="0" smtClean="0">
              <a:solidFill>
                <a:schemeClr val="tx1"/>
              </a:solidFill>
              <a:latin typeface="Baoli SC" charset="-122"/>
              <a:ea typeface="Baoli SC" charset="-122"/>
              <a:cs typeface="Baoli SC" charset="-122"/>
            </a:endParaRPr>
          </a:p>
          <a:p>
            <a:pPr lvl="1">
              <a:lnSpc>
                <a:spcPct val="114000"/>
              </a:lnSpc>
              <a:spcBef>
                <a:spcPts val="0"/>
              </a:spcBef>
              <a:buClr>
                <a:srgbClr val="C00000"/>
              </a:buClr>
              <a:buFont typeface="Arial" panose="020B0604020202020204" pitchFamily="34" charset="0"/>
              <a:buChar char="•"/>
            </a:pPr>
            <a:r>
              <a:rPr lang="en-US" altLang="zh-CN" sz="1600" dirty="0">
                <a:solidFill>
                  <a:schemeClr val="tx1"/>
                </a:solidFill>
                <a:latin typeface="Baoli SC" charset="-122"/>
                <a:ea typeface="Baoli SC" charset="-122"/>
                <a:cs typeface="Baoli SC" charset="-122"/>
              </a:rPr>
              <a:t>(</a:t>
            </a:r>
            <a:r>
              <a:rPr lang="zh-CN" altLang="en-US" sz="1600" dirty="0">
                <a:solidFill>
                  <a:schemeClr val="tx1"/>
                </a:solidFill>
                <a:latin typeface="Baoli SC" charset="-122"/>
                <a:ea typeface="Baoli SC" charset="-122"/>
                <a:cs typeface="Baoli SC" charset="-122"/>
              </a:rPr>
              <a:t>一</a:t>
            </a:r>
            <a:r>
              <a:rPr lang="en-US" altLang="zh-CN" sz="1600" dirty="0">
                <a:solidFill>
                  <a:schemeClr val="tx1"/>
                </a:solidFill>
                <a:latin typeface="Baoli SC" charset="-122"/>
                <a:ea typeface="Baoli SC" charset="-122"/>
                <a:cs typeface="Baoli SC" charset="-122"/>
              </a:rPr>
              <a:t>)</a:t>
            </a:r>
            <a:r>
              <a:rPr lang="zh-CN" altLang="en-US" sz="1600" dirty="0">
                <a:solidFill>
                  <a:schemeClr val="tx1"/>
                </a:solidFill>
                <a:latin typeface="Baoli SC" charset="-122"/>
                <a:ea typeface="Baoli SC" charset="-122"/>
                <a:cs typeface="Baoli SC" charset="-122"/>
              </a:rPr>
              <a:t>将非精神障碍患者故意作为精神障碍患者送入医疗机构治疗的</a:t>
            </a:r>
            <a:r>
              <a:rPr lang="en-US" altLang="zh-CN" sz="1600" dirty="0" smtClean="0">
                <a:solidFill>
                  <a:schemeClr val="tx1"/>
                </a:solidFill>
                <a:latin typeface="Baoli SC" charset="-122"/>
                <a:ea typeface="Baoli SC" charset="-122"/>
                <a:cs typeface="Baoli SC" charset="-122"/>
              </a:rPr>
              <a:t>;</a:t>
            </a:r>
            <a:endParaRPr lang="en-US" altLang="zh-CN" sz="1600" dirty="0" smtClean="0">
              <a:solidFill>
                <a:schemeClr val="tx1"/>
              </a:solidFill>
              <a:latin typeface="Baoli SC" charset="-122"/>
              <a:ea typeface="Baoli SC" charset="-122"/>
              <a:cs typeface="Baoli SC" charset="-122"/>
            </a:endParaRPr>
          </a:p>
          <a:p>
            <a:pPr lvl="1">
              <a:lnSpc>
                <a:spcPct val="114000"/>
              </a:lnSpc>
              <a:spcBef>
                <a:spcPts val="0"/>
              </a:spcBef>
              <a:buClr>
                <a:srgbClr val="C00000"/>
              </a:buClr>
              <a:buFont typeface="Arial" panose="020B0604020202020204" pitchFamily="34" charset="0"/>
              <a:buChar char="•"/>
            </a:pPr>
            <a:r>
              <a:rPr lang="en-US" altLang="zh-CN" sz="1600" dirty="0" smtClean="0">
                <a:solidFill>
                  <a:schemeClr val="tx1"/>
                </a:solidFill>
                <a:latin typeface="Baoli SC" charset="-122"/>
                <a:ea typeface="Baoli SC" charset="-122"/>
                <a:cs typeface="Baoli SC" charset="-122"/>
              </a:rPr>
              <a:t>(</a:t>
            </a:r>
            <a:r>
              <a:rPr lang="zh-CN" altLang="en-US" sz="1600" dirty="0">
                <a:solidFill>
                  <a:schemeClr val="tx1"/>
                </a:solidFill>
                <a:latin typeface="Baoli SC" charset="-122"/>
                <a:ea typeface="Baoli SC" charset="-122"/>
                <a:cs typeface="Baoli SC" charset="-122"/>
              </a:rPr>
              <a:t>二</a:t>
            </a:r>
            <a:r>
              <a:rPr lang="en-US" altLang="zh-CN" sz="1600" dirty="0">
                <a:solidFill>
                  <a:schemeClr val="tx1"/>
                </a:solidFill>
                <a:latin typeface="Baoli SC" charset="-122"/>
                <a:ea typeface="Baoli SC" charset="-122"/>
                <a:cs typeface="Baoli SC" charset="-122"/>
              </a:rPr>
              <a:t>)</a:t>
            </a:r>
            <a:r>
              <a:rPr lang="zh-CN" altLang="en-US" sz="1600" dirty="0">
                <a:solidFill>
                  <a:schemeClr val="tx1"/>
                </a:solidFill>
                <a:latin typeface="Baoli SC" charset="-122"/>
                <a:ea typeface="Baoli SC" charset="-122"/>
                <a:cs typeface="Baoli SC" charset="-122"/>
              </a:rPr>
              <a:t>精神障碍患者的监护人遗弃患者，或者有不履行监护职责的其他情形的</a:t>
            </a:r>
            <a:r>
              <a:rPr lang="en-US" altLang="zh-CN" sz="1600" dirty="0" smtClean="0">
                <a:solidFill>
                  <a:schemeClr val="tx1"/>
                </a:solidFill>
                <a:latin typeface="Baoli SC" charset="-122"/>
                <a:ea typeface="Baoli SC" charset="-122"/>
                <a:cs typeface="Baoli SC" charset="-122"/>
              </a:rPr>
              <a:t>;</a:t>
            </a:r>
            <a:endParaRPr lang="en-US" altLang="zh-CN" sz="1600" dirty="0" smtClean="0">
              <a:solidFill>
                <a:schemeClr val="tx1"/>
              </a:solidFill>
              <a:latin typeface="Baoli SC" charset="-122"/>
              <a:ea typeface="Baoli SC" charset="-122"/>
              <a:cs typeface="Baoli SC" charset="-122"/>
            </a:endParaRPr>
          </a:p>
          <a:p>
            <a:pPr lvl="1">
              <a:lnSpc>
                <a:spcPct val="114000"/>
              </a:lnSpc>
              <a:spcBef>
                <a:spcPts val="0"/>
              </a:spcBef>
              <a:buClr>
                <a:srgbClr val="C00000"/>
              </a:buClr>
              <a:buFont typeface="Arial" panose="020B0604020202020204" pitchFamily="34" charset="0"/>
              <a:buChar char="•"/>
            </a:pPr>
            <a:r>
              <a:rPr lang="en-US" altLang="zh-CN" sz="1600" dirty="0" smtClean="0">
                <a:solidFill>
                  <a:schemeClr val="tx1"/>
                </a:solidFill>
                <a:latin typeface="Baoli SC" charset="-122"/>
                <a:ea typeface="Baoli SC" charset="-122"/>
                <a:cs typeface="Baoli SC" charset="-122"/>
              </a:rPr>
              <a:t>(</a:t>
            </a:r>
            <a:r>
              <a:rPr lang="zh-CN" altLang="en-US" sz="1600" dirty="0">
                <a:solidFill>
                  <a:schemeClr val="tx1"/>
                </a:solidFill>
                <a:latin typeface="Baoli SC" charset="-122"/>
                <a:ea typeface="Baoli SC" charset="-122"/>
                <a:cs typeface="Baoli SC" charset="-122"/>
              </a:rPr>
              <a:t>三</a:t>
            </a:r>
            <a:r>
              <a:rPr lang="en-US" altLang="zh-CN" sz="1600" dirty="0">
                <a:solidFill>
                  <a:schemeClr val="tx1"/>
                </a:solidFill>
                <a:latin typeface="Baoli SC" charset="-122"/>
                <a:ea typeface="Baoli SC" charset="-122"/>
                <a:cs typeface="Baoli SC" charset="-122"/>
              </a:rPr>
              <a:t>)</a:t>
            </a:r>
            <a:r>
              <a:rPr lang="zh-CN" altLang="en-US" sz="1600" dirty="0">
                <a:solidFill>
                  <a:schemeClr val="tx1"/>
                </a:solidFill>
                <a:latin typeface="Baoli SC" charset="-122"/>
                <a:ea typeface="Baoli SC" charset="-122"/>
                <a:cs typeface="Baoli SC" charset="-122"/>
              </a:rPr>
              <a:t>歧视、侮辱、虐待精神障碍患者，侵害患者的人格尊严、人身安全的</a:t>
            </a:r>
            <a:r>
              <a:rPr lang="en-US" altLang="zh-CN" sz="1600" dirty="0" smtClean="0">
                <a:solidFill>
                  <a:schemeClr val="tx1"/>
                </a:solidFill>
                <a:latin typeface="Baoli SC" charset="-122"/>
                <a:ea typeface="Baoli SC" charset="-122"/>
                <a:cs typeface="Baoli SC" charset="-122"/>
              </a:rPr>
              <a:t>;</a:t>
            </a:r>
            <a:endParaRPr lang="en-US" altLang="zh-CN" sz="1600" dirty="0" smtClean="0">
              <a:solidFill>
                <a:schemeClr val="tx1"/>
              </a:solidFill>
              <a:latin typeface="Baoli SC" charset="-122"/>
              <a:ea typeface="Baoli SC" charset="-122"/>
              <a:cs typeface="Baoli SC" charset="-122"/>
            </a:endParaRPr>
          </a:p>
          <a:p>
            <a:pPr lvl="1">
              <a:lnSpc>
                <a:spcPct val="114000"/>
              </a:lnSpc>
              <a:spcBef>
                <a:spcPts val="0"/>
              </a:spcBef>
              <a:buClr>
                <a:srgbClr val="C00000"/>
              </a:buClr>
              <a:buFont typeface="Arial" panose="020B0604020202020204" pitchFamily="34" charset="0"/>
              <a:buChar char="•"/>
            </a:pPr>
            <a:r>
              <a:rPr lang="en-US" altLang="zh-CN" sz="1600" dirty="0" smtClean="0">
                <a:solidFill>
                  <a:schemeClr val="tx1"/>
                </a:solidFill>
                <a:latin typeface="Baoli SC" charset="-122"/>
                <a:ea typeface="Baoli SC" charset="-122"/>
                <a:cs typeface="Baoli SC" charset="-122"/>
              </a:rPr>
              <a:t>(</a:t>
            </a:r>
            <a:r>
              <a:rPr lang="zh-CN" altLang="en-US" sz="1600" dirty="0">
                <a:solidFill>
                  <a:schemeClr val="tx1"/>
                </a:solidFill>
                <a:latin typeface="Baoli SC" charset="-122"/>
                <a:ea typeface="Baoli SC" charset="-122"/>
                <a:cs typeface="Baoli SC" charset="-122"/>
              </a:rPr>
              <a:t>四</a:t>
            </a:r>
            <a:r>
              <a:rPr lang="en-US" altLang="zh-CN" sz="1600" dirty="0">
                <a:solidFill>
                  <a:schemeClr val="tx1"/>
                </a:solidFill>
                <a:latin typeface="Baoli SC" charset="-122"/>
                <a:ea typeface="Baoli SC" charset="-122"/>
                <a:cs typeface="Baoli SC" charset="-122"/>
              </a:rPr>
              <a:t>)</a:t>
            </a:r>
            <a:r>
              <a:rPr lang="zh-CN" altLang="en-US" sz="1600" dirty="0">
                <a:solidFill>
                  <a:schemeClr val="tx1"/>
                </a:solidFill>
                <a:latin typeface="Baoli SC" charset="-122"/>
                <a:ea typeface="Baoli SC" charset="-122"/>
                <a:cs typeface="Baoli SC" charset="-122"/>
              </a:rPr>
              <a:t>非法限制精神障碍患者人身自由的</a:t>
            </a:r>
            <a:r>
              <a:rPr lang="en-US" altLang="zh-CN" sz="1600" dirty="0" smtClean="0">
                <a:solidFill>
                  <a:schemeClr val="tx1"/>
                </a:solidFill>
                <a:latin typeface="Baoli SC" charset="-122"/>
                <a:ea typeface="Baoli SC" charset="-122"/>
                <a:cs typeface="Baoli SC" charset="-122"/>
              </a:rPr>
              <a:t>;</a:t>
            </a:r>
            <a:endParaRPr lang="en-US" altLang="zh-CN" sz="1600" dirty="0" smtClean="0">
              <a:solidFill>
                <a:schemeClr val="tx1"/>
              </a:solidFill>
              <a:latin typeface="Baoli SC" charset="-122"/>
              <a:ea typeface="Baoli SC" charset="-122"/>
              <a:cs typeface="Baoli SC" charset="-122"/>
            </a:endParaRPr>
          </a:p>
          <a:p>
            <a:pPr lvl="1">
              <a:lnSpc>
                <a:spcPct val="114000"/>
              </a:lnSpc>
              <a:spcBef>
                <a:spcPts val="0"/>
              </a:spcBef>
              <a:buClr>
                <a:srgbClr val="C00000"/>
              </a:buClr>
              <a:buFont typeface="Arial" panose="020B0604020202020204" pitchFamily="34" charset="0"/>
              <a:buChar char="•"/>
            </a:pPr>
            <a:r>
              <a:rPr lang="en-US" altLang="zh-CN" sz="1600" dirty="0" smtClean="0">
                <a:solidFill>
                  <a:schemeClr val="tx1"/>
                </a:solidFill>
                <a:latin typeface="Baoli SC" charset="-122"/>
                <a:ea typeface="Baoli SC" charset="-122"/>
                <a:cs typeface="Baoli SC" charset="-122"/>
              </a:rPr>
              <a:t>(</a:t>
            </a:r>
            <a:r>
              <a:rPr lang="zh-CN" altLang="en-US" sz="1600" dirty="0">
                <a:solidFill>
                  <a:schemeClr val="tx1"/>
                </a:solidFill>
                <a:latin typeface="Baoli SC" charset="-122"/>
                <a:ea typeface="Baoli SC" charset="-122"/>
                <a:cs typeface="Baoli SC" charset="-122"/>
              </a:rPr>
              <a:t>五</a:t>
            </a:r>
            <a:r>
              <a:rPr lang="en-US" altLang="zh-CN" sz="1600" dirty="0">
                <a:solidFill>
                  <a:schemeClr val="tx1"/>
                </a:solidFill>
                <a:latin typeface="Baoli SC" charset="-122"/>
                <a:ea typeface="Baoli SC" charset="-122"/>
                <a:cs typeface="Baoli SC" charset="-122"/>
              </a:rPr>
              <a:t>)</a:t>
            </a:r>
            <a:r>
              <a:rPr lang="zh-CN" altLang="en-US" sz="1600" dirty="0">
                <a:solidFill>
                  <a:schemeClr val="tx1"/>
                </a:solidFill>
                <a:latin typeface="Baoli SC" charset="-122"/>
                <a:ea typeface="Baoli SC" charset="-122"/>
                <a:cs typeface="Baoli SC" charset="-122"/>
              </a:rPr>
              <a:t>其他侵害精神障碍患者合法权益的情形。</a:t>
            </a:r>
            <a:endParaRPr lang="zh-CN" altLang="en-US" sz="1600" dirty="0">
              <a:solidFill>
                <a:schemeClr val="tx1"/>
              </a:solidFill>
              <a:latin typeface="Baoli SC" charset="-122"/>
              <a:ea typeface="Baoli SC" charset="-122"/>
              <a:cs typeface="Baoli SC" charset="-122"/>
            </a:endParaRPr>
          </a:p>
          <a:p>
            <a:pPr>
              <a:lnSpc>
                <a:spcPct val="114000"/>
              </a:lnSpc>
              <a:spcBef>
                <a:spcPts val="0"/>
              </a:spcBef>
              <a:buClr>
                <a:srgbClr val="C00000"/>
              </a:buClr>
              <a:buSzPct val="60000"/>
              <a:buFont typeface="Wingdings" panose="05000000000000000000" pitchFamily="2" charset="2"/>
              <a:buChar char="u"/>
            </a:pPr>
            <a:r>
              <a:rPr lang="zh-CN" altLang="en-US" sz="1600" dirty="0" smtClean="0">
                <a:solidFill>
                  <a:schemeClr val="tx1"/>
                </a:solidFill>
                <a:latin typeface="Baoli SC" charset="-122"/>
                <a:ea typeface="Baoli SC" charset="-122"/>
                <a:cs typeface="Baoli SC" charset="-122"/>
              </a:rPr>
              <a:t>第七</a:t>
            </a:r>
            <a:r>
              <a:rPr lang="zh-CN" altLang="en-US" sz="1600" dirty="0">
                <a:solidFill>
                  <a:schemeClr val="tx1"/>
                </a:solidFill>
                <a:latin typeface="Baoli SC" charset="-122"/>
                <a:ea typeface="Baoli SC" charset="-122"/>
                <a:cs typeface="Baoli SC" charset="-122"/>
              </a:rPr>
              <a:t>章第八十二条 精神障碍患者或者其监护人、近亲属认为有关单位和个人违反本法规定侵害患者合法权益的，可以依法提起诉讼。</a:t>
            </a:r>
            <a:endParaRPr lang="zh-CN" altLang="en-US" sz="1600" dirty="0">
              <a:solidFill>
                <a:schemeClr val="tx1"/>
              </a:solidFill>
              <a:latin typeface="Baoli SC" charset="-122"/>
              <a:ea typeface="Baoli SC" charset="-122"/>
              <a:cs typeface="Baoli SC" charset="-122"/>
            </a:endParaRPr>
          </a:p>
        </p:txBody>
      </p:sp>
      <p:sp>
        <p:nvSpPr>
          <p:cNvPr id="2" name="标题 1"/>
          <p:cNvSpPr>
            <a:spLocks noGrp="1"/>
          </p:cNvSpPr>
          <p:nvPr/>
        </p:nvSpPr>
        <p:spPr>
          <a:xfrm>
            <a:off x="2950359" y="251252"/>
            <a:ext cx="3243429" cy="587566"/>
          </a:xfrm>
          <a:prstGeom prst="rect">
            <a:avLst/>
          </a:prstGeo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2400" b="1" noProof="0" dirty="0" smtClean="0">
                <a:ln>
                  <a:noFill/>
                </a:ln>
                <a:solidFill>
                  <a:srgbClr val="FF0000"/>
                </a:solidFill>
                <a:effectLst>
                  <a:outerShdw blurRad="50000" dist="30000" dir="5400000" algn="tl" rotWithShape="0">
                    <a:srgbClr val="000000">
                      <a:alpha val="30000"/>
                    </a:srgbClr>
                  </a:outerShdw>
                </a:effectLst>
                <a:uLnTx/>
                <a:uFillTx/>
              </a:rPr>
              <a:t>精神障碍患者的权力</a:t>
            </a:r>
            <a:endParaRPr lang="zh-CN" altLang="en-US" sz="2400" b="1" noProof="0" dirty="0" smtClean="0">
              <a:ln>
                <a:noFill/>
              </a:ln>
              <a:solidFill>
                <a:srgbClr val="FF0000"/>
              </a:solidFill>
              <a:effectLst>
                <a:outerShdw blurRad="50000" dist="30000" dir="5400000" algn="tl" rotWithShape="0">
                  <a:srgbClr val="000000">
                    <a:alpha val="30000"/>
                  </a:srgbClr>
                </a:outerShdw>
              </a:effectLst>
              <a:uLnTx/>
              <a:uFillTx/>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MH_SubTitle_1"/>
          <p:cNvSpPr/>
          <p:nvPr>
            <p:custDataLst>
              <p:tags r:id="rId1"/>
            </p:custDataLst>
          </p:nvPr>
        </p:nvSpPr>
        <p:spPr>
          <a:xfrm>
            <a:off x="918241" y="1263991"/>
            <a:ext cx="2161688" cy="1559981"/>
          </a:xfrm>
          <a:custGeom>
            <a:avLst/>
            <a:gdLst>
              <a:gd name="connsiteX0" fmla="*/ 1154681 w 2309360"/>
              <a:gd name="connsiteY0" fmla="*/ 0 h 1666434"/>
              <a:gd name="connsiteX1" fmla="*/ 1530338 w 2309360"/>
              <a:gd name="connsiteY1" fmla="*/ 360555 h 1666434"/>
              <a:gd name="connsiteX2" fmla="*/ 2309360 w 2309360"/>
              <a:gd name="connsiteY2" fmla="*/ 360555 h 1666434"/>
              <a:gd name="connsiteX3" fmla="*/ 2309360 w 2309360"/>
              <a:gd name="connsiteY3" fmla="*/ 1666434 h 1666434"/>
              <a:gd name="connsiteX4" fmla="*/ 0 w 2309360"/>
              <a:gd name="connsiteY4" fmla="*/ 1666434 h 1666434"/>
              <a:gd name="connsiteX5" fmla="*/ 0 w 2309360"/>
              <a:gd name="connsiteY5" fmla="*/ 360555 h 1666434"/>
              <a:gd name="connsiteX6" fmla="*/ 779023 w 2309360"/>
              <a:gd name="connsiteY6" fmla="*/ 360555 h 16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lIns="0" tIns="459000" rIns="0" bIns="0" anchor="ctr">
            <a:normAutofit/>
          </a:bodyPr>
          <a:lstStyle/>
          <a:p>
            <a:pPr algn="ctr">
              <a:lnSpc>
                <a:spcPct val="120000"/>
              </a:lnSpc>
              <a:defRPr/>
            </a:pPr>
            <a:endParaRPr lang="zh-CN" altLang="en-US" sz="1015" dirty="0">
              <a:solidFill>
                <a:schemeClr val="accent1">
                  <a:lumMod val="75000"/>
                </a:schemeClr>
              </a:solidFill>
            </a:endParaRPr>
          </a:p>
        </p:txBody>
      </p:sp>
      <p:sp>
        <p:nvSpPr>
          <p:cNvPr id="28" name="MH_Other_2"/>
          <p:cNvSpPr/>
          <p:nvPr>
            <p:custDataLst>
              <p:tags r:id="rId2"/>
            </p:custDataLst>
          </p:nvPr>
        </p:nvSpPr>
        <p:spPr>
          <a:xfrm>
            <a:off x="1656633" y="1338277"/>
            <a:ext cx="681935" cy="66856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dirty="0" smtClean="0">
                <a:latin typeface="Impact" panose="020B0806030902050204" pitchFamily="34" charset="0"/>
              </a:rPr>
              <a:t>1</a:t>
            </a:r>
            <a:endParaRPr lang="zh-CN" altLang="en-US" sz="2000" dirty="0">
              <a:latin typeface="Impact" panose="020B0806030902050204" pitchFamily="34" charset="0"/>
            </a:endParaRPr>
          </a:p>
        </p:txBody>
      </p:sp>
      <p:sp>
        <p:nvSpPr>
          <p:cNvPr id="33" name="Text Box 10"/>
          <p:cNvSpPr txBox="1">
            <a:spLocks noChangeArrowheads="1"/>
          </p:cNvSpPr>
          <p:nvPr/>
        </p:nvSpPr>
        <p:spPr bwMode="auto">
          <a:xfrm>
            <a:off x="996902" y="2005557"/>
            <a:ext cx="2029541" cy="599440"/>
          </a:xfrm>
          <a:prstGeom prst="rect">
            <a:avLst/>
          </a:prstGeom>
          <a:noFill/>
          <a:ln w="9525">
            <a:noFill/>
            <a:miter lim="800000"/>
          </a:ln>
        </p:spPr>
        <p:txBody>
          <a:bodyPr wrap="square" lIns="45720" tIns="22860" rIns="45720" bIns="22860">
            <a:spAutoFit/>
          </a:bodyPr>
          <a:lstStyle/>
          <a:p>
            <a:pPr algn="ctr">
              <a:lnSpc>
                <a:spcPct val="150000"/>
              </a:lnSpc>
              <a:defRPr/>
            </a:pPr>
            <a:r>
              <a:rPr lang="zh-CN" altLang="en-US" sz="1200" dirty="0">
                <a:solidFill>
                  <a:schemeClr val="tx1"/>
                </a:solidFill>
                <a:latin typeface="Baoli SC" charset="-122"/>
                <a:ea typeface="Baoli SC" charset="-122"/>
                <a:cs typeface="Baoli SC" charset="-122"/>
                <a:sym typeface="+mn-ea"/>
              </a:rPr>
              <a:t>学生行为能力判断</a:t>
            </a:r>
            <a:r>
              <a:rPr lang="en-US" altLang="zh-CN" sz="1200" dirty="0">
                <a:solidFill>
                  <a:schemeClr val="tx1"/>
                </a:solidFill>
                <a:latin typeface="Baoli SC" charset="-122"/>
                <a:ea typeface="Baoli SC" charset="-122"/>
                <a:cs typeface="Baoli SC" charset="-122"/>
                <a:sym typeface="+mn-ea"/>
              </a:rPr>
              <a:t>:(1)</a:t>
            </a:r>
            <a:r>
              <a:rPr lang="zh-CN" altLang="en-US" sz="1200" dirty="0">
                <a:solidFill>
                  <a:schemeClr val="tx1"/>
                </a:solidFill>
                <a:latin typeface="Baoli SC" charset="-122"/>
                <a:ea typeface="Baoli SC" charset="-122"/>
                <a:cs typeface="Baoli SC" charset="-122"/>
                <a:sym typeface="+mn-ea"/>
              </a:rPr>
              <a:t>成年</a:t>
            </a:r>
            <a:r>
              <a:rPr lang="en-US" altLang="zh-CN" sz="1200" dirty="0">
                <a:solidFill>
                  <a:schemeClr val="tx1"/>
                </a:solidFill>
                <a:latin typeface="Baoli SC" charset="-122"/>
                <a:ea typeface="Baoli SC" charset="-122"/>
                <a:cs typeface="Baoli SC" charset="-122"/>
                <a:sym typeface="+mn-ea"/>
              </a:rPr>
              <a:t>or</a:t>
            </a:r>
            <a:r>
              <a:rPr lang="zh-CN" altLang="en-US" sz="1200" dirty="0">
                <a:solidFill>
                  <a:schemeClr val="tx1"/>
                </a:solidFill>
                <a:latin typeface="Baoli SC" charset="-122"/>
                <a:ea typeface="Baoli SC" charset="-122"/>
                <a:cs typeface="Baoli SC" charset="-122"/>
                <a:sym typeface="+mn-ea"/>
              </a:rPr>
              <a:t>未成年</a:t>
            </a:r>
            <a:r>
              <a:rPr lang="en-US" altLang="zh-CN" sz="1200" dirty="0">
                <a:solidFill>
                  <a:schemeClr val="tx1"/>
                </a:solidFill>
                <a:latin typeface="Baoli SC" charset="-122"/>
                <a:ea typeface="Baoli SC" charset="-122"/>
                <a:cs typeface="Baoli SC" charset="-122"/>
                <a:sym typeface="+mn-ea"/>
              </a:rPr>
              <a:t>;(2)</a:t>
            </a:r>
            <a:r>
              <a:rPr lang="zh-CN" altLang="en-US" sz="1200" dirty="0">
                <a:solidFill>
                  <a:schemeClr val="tx1"/>
                </a:solidFill>
                <a:latin typeface="Baoli SC" charset="-122"/>
                <a:ea typeface="Baoli SC" charset="-122"/>
                <a:cs typeface="Baoli SC" charset="-122"/>
                <a:sym typeface="+mn-ea"/>
              </a:rPr>
              <a:t>精神健康状况</a:t>
            </a:r>
            <a:endParaRPr lang="zh-CN" altLang="en-US" sz="1200" dirty="0" smtClean="0">
              <a:solidFill>
                <a:schemeClr val="tx1"/>
              </a:solidFill>
              <a:latin typeface="Baoli SC" charset="-122"/>
              <a:ea typeface="Baoli SC" charset="-122"/>
              <a:cs typeface="Baoli SC" charset="-122"/>
              <a:sym typeface="+mn-ea"/>
            </a:endParaRPr>
          </a:p>
        </p:txBody>
      </p:sp>
      <p:sp>
        <p:nvSpPr>
          <p:cNvPr id="38" name="MH_SubTitle_2"/>
          <p:cNvSpPr/>
          <p:nvPr>
            <p:custDataLst>
              <p:tags r:id="rId3"/>
            </p:custDataLst>
          </p:nvPr>
        </p:nvSpPr>
        <p:spPr>
          <a:xfrm>
            <a:off x="3273070" y="1263991"/>
            <a:ext cx="2161689" cy="1559981"/>
          </a:xfrm>
          <a:custGeom>
            <a:avLst/>
            <a:gdLst>
              <a:gd name="connsiteX0" fmla="*/ 1154681 w 2309360"/>
              <a:gd name="connsiteY0" fmla="*/ 0 h 1666434"/>
              <a:gd name="connsiteX1" fmla="*/ 1530338 w 2309360"/>
              <a:gd name="connsiteY1" fmla="*/ 360555 h 1666434"/>
              <a:gd name="connsiteX2" fmla="*/ 2309360 w 2309360"/>
              <a:gd name="connsiteY2" fmla="*/ 360555 h 1666434"/>
              <a:gd name="connsiteX3" fmla="*/ 2309360 w 2309360"/>
              <a:gd name="connsiteY3" fmla="*/ 1666434 h 1666434"/>
              <a:gd name="connsiteX4" fmla="*/ 0 w 2309360"/>
              <a:gd name="connsiteY4" fmla="*/ 1666434 h 1666434"/>
              <a:gd name="connsiteX5" fmla="*/ 0 w 2309360"/>
              <a:gd name="connsiteY5" fmla="*/ 360555 h 1666434"/>
              <a:gd name="connsiteX6" fmla="*/ 779023 w 2309360"/>
              <a:gd name="connsiteY6" fmla="*/ 360555 h 16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lIns="0" tIns="459000" rIns="0" bIns="0" anchor="ctr">
            <a:normAutofit/>
          </a:bodyPr>
          <a:lstStyle/>
          <a:p>
            <a:pPr algn="ctr">
              <a:lnSpc>
                <a:spcPct val="120000"/>
              </a:lnSpc>
              <a:defRPr/>
            </a:pPr>
            <a:endParaRPr lang="zh-CN" altLang="en-US" sz="1015" dirty="0">
              <a:solidFill>
                <a:schemeClr val="accent2">
                  <a:lumMod val="75000"/>
                </a:schemeClr>
              </a:solidFill>
            </a:endParaRPr>
          </a:p>
        </p:txBody>
      </p:sp>
      <p:sp>
        <p:nvSpPr>
          <p:cNvPr id="39" name="MH_Other_11"/>
          <p:cNvSpPr/>
          <p:nvPr>
            <p:custDataLst>
              <p:tags r:id="rId4"/>
            </p:custDataLst>
          </p:nvPr>
        </p:nvSpPr>
        <p:spPr>
          <a:xfrm>
            <a:off x="4011461" y="1338277"/>
            <a:ext cx="683421" cy="66856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dirty="0" smtClean="0">
                <a:latin typeface="Impact" panose="020B0806030902050204" pitchFamily="34" charset="0"/>
              </a:rPr>
              <a:t>2</a:t>
            </a:r>
            <a:endParaRPr lang="zh-CN" altLang="en-US" sz="2000" dirty="0">
              <a:latin typeface="Impact" panose="020B0806030902050204" pitchFamily="34" charset="0"/>
            </a:endParaRPr>
          </a:p>
        </p:txBody>
      </p:sp>
      <p:sp>
        <p:nvSpPr>
          <p:cNvPr id="41" name="Text Box 10"/>
          <p:cNvSpPr txBox="1">
            <a:spLocks noChangeArrowheads="1"/>
          </p:cNvSpPr>
          <p:nvPr/>
        </p:nvSpPr>
        <p:spPr bwMode="auto">
          <a:xfrm>
            <a:off x="3331012" y="2005557"/>
            <a:ext cx="2029541" cy="599440"/>
          </a:xfrm>
          <a:prstGeom prst="rect">
            <a:avLst/>
          </a:prstGeom>
          <a:noFill/>
          <a:ln w="9525">
            <a:noFill/>
            <a:miter lim="800000"/>
          </a:ln>
        </p:spPr>
        <p:txBody>
          <a:bodyPr wrap="square" lIns="45720" tIns="22860" rIns="45720" bIns="22860">
            <a:spAutoFit/>
          </a:bodyPr>
          <a:lstStyle/>
          <a:p>
            <a:pPr algn="l">
              <a:lnSpc>
                <a:spcPct val="150000"/>
              </a:lnSpc>
              <a:defRPr/>
            </a:pPr>
            <a:r>
              <a:rPr lang="zh-CN" altLang="en-US" sz="1200" dirty="0">
                <a:solidFill>
                  <a:schemeClr val="tx1"/>
                </a:solidFill>
                <a:latin typeface="Baoli SC" charset="-122"/>
                <a:ea typeface="Baoli SC" charset="-122"/>
                <a:cs typeface="Baoli SC" charset="-122"/>
                <a:sym typeface="+mn-ea"/>
              </a:rPr>
              <a:t>学生父母、监护人是否了解学生的精神健康状况。</a:t>
            </a:r>
            <a:endParaRPr lang="zh-CN" altLang="en-US" sz="1200" dirty="0" smtClean="0">
              <a:solidFill>
                <a:schemeClr val="tx1"/>
              </a:solidFill>
              <a:latin typeface="Baoli SC" charset="-122"/>
              <a:ea typeface="Baoli SC" charset="-122"/>
              <a:cs typeface="Baoli SC" charset="-122"/>
              <a:sym typeface="+mn-ea"/>
            </a:endParaRPr>
          </a:p>
        </p:txBody>
      </p:sp>
      <p:sp>
        <p:nvSpPr>
          <p:cNvPr id="43" name="MH_SubTitle_3"/>
          <p:cNvSpPr/>
          <p:nvPr>
            <p:custDataLst>
              <p:tags r:id="rId5"/>
            </p:custDataLst>
          </p:nvPr>
        </p:nvSpPr>
        <p:spPr>
          <a:xfrm>
            <a:off x="5629385" y="1263991"/>
            <a:ext cx="2160203" cy="1559981"/>
          </a:xfrm>
          <a:custGeom>
            <a:avLst/>
            <a:gdLst>
              <a:gd name="connsiteX0" fmla="*/ 1154681 w 2309360"/>
              <a:gd name="connsiteY0" fmla="*/ 0 h 1666434"/>
              <a:gd name="connsiteX1" fmla="*/ 1530338 w 2309360"/>
              <a:gd name="connsiteY1" fmla="*/ 360555 h 1666434"/>
              <a:gd name="connsiteX2" fmla="*/ 2309360 w 2309360"/>
              <a:gd name="connsiteY2" fmla="*/ 360555 h 1666434"/>
              <a:gd name="connsiteX3" fmla="*/ 2309360 w 2309360"/>
              <a:gd name="connsiteY3" fmla="*/ 1666434 h 1666434"/>
              <a:gd name="connsiteX4" fmla="*/ 0 w 2309360"/>
              <a:gd name="connsiteY4" fmla="*/ 1666434 h 1666434"/>
              <a:gd name="connsiteX5" fmla="*/ 0 w 2309360"/>
              <a:gd name="connsiteY5" fmla="*/ 360555 h 1666434"/>
              <a:gd name="connsiteX6" fmla="*/ 779023 w 2309360"/>
              <a:gd name="connsiteY6" fmla="*/ 360555 h 16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lIns="0" tIns="459000" rIns="0" bIns="0" anchor="ctr">
            <a:normAutofit/>
          </a:bodyPr>
          <a:lstStyle/>
          <a:p>
            <a:pPr algn="ctr">
              <a:lnSpc>
                <a:spcPct val="120000"/>
              </a:lnSpc>
              <a:defRPr/>
            </a:pPr>
            <a:endParaRPr lang="zh-CN" altLang="en-US" sz="1015" dirty="0">
              <a:solidFill>
                <a:schemeClr val="accent3">
                  <a:lumMod val="75000"/>
                </a:schemeClr>
              </a:solidFill>
            </a:endParaRPr>
          </a:p>
        </p:txBody>
      </p:sp>
      <p:sp>
        <p:nvSpPr>
          <p:cNvPr id="44" name="MH_Other_14"/>
          <p:cNvSpPr/>
          <p:nvPr>
            <p:custDataLst>
              <p:tags r:id="rId6"/>
            </p:custDataLst>
          </p:nvPr>
        </p:nvSpPr>
        <p:spPr>
          <a:xfrm>
            <a:off x="6367775" y="1338277"/>
            <a:ext cx="681935" cy="66856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dirty="0" smtClean="0">
                <a:latin typeface="Impact" panose="020B0806030902050204" pitchFamily="34" charset="0"/>
              </a:rPr>
              <a:t>3</a:t>
            </a:r>
            <a:endParaRPr lang="zh-CN" altLang="en-US" sz="2000" dirty="0">
              <a:latin typeface="Impact" panose="020B0806030902050204" pitchFamily="34" charset="0"/>
            </a:endParaRPr>
          </a:p>
        </p:txBody>
      </p:sp>
      <p:sp>
        <p:nvSpPr>
          <p:cNvPr id="46" name="Text Box 10"/>
          <p:cNvSpPr txBox="1">
            <a:spLocks noChangeArrowheads="1"/>
          </p:cNvSpPr>
          <p:nvPr/>
        </p:nvSpPr>
        <p:spPr bwMode="auto">
          <a:xfrm>
            <a:off x="5694730" y="1948407"/>
            <a:ext cx="2029541" cy="876300"/>
          </a:xfrm>
          <a:prstGeom prst="rect">
            <a:avLst/>
          </a:prstGeom>
          <a:noFill/>
          <a:ln w="9525">
            <a:noFill/>
            <a:miter lim="800000"/>
          </a:ln>
        </p:spPr>
        <p:txBody>
          <a:bodyPr wrap="square" lIns="45720" tIns="22860" rIns="45720" bIns="22860">
            <a:spAutoFit/>
          </a:bodyPr>
          <a:lstStyle/>
          <a:p>
            <a:pPr algn="l">
              <a:lnSpc>
                <a:spcPct val="150000"/>
              </a:lnSpc>
              <a:defRPr/>
            </a:pPr>
            <a:r>
              <a:rPr lang="zh-CN" altLang="en-US" sz="1200" dirty="0" smtClean="0">
                <a:solidFill>
                  <a:schemeClr val="tx1"/>
                </a:solidFill>
                <a:latin typeface="Baoli SC" charset="-122"/>
                <a:ea typeface="Baoli SC" charset="-122"/>
                <a:cs typeface="Baoli SC" charset="-122"/>
                <a:sym typeface="+mn-ea"/>
              </a:rPr>
              <a:t>咨询</a:t>
            </a:r>
            <a:r>
              <a:rPr lang="zh-CN" altLang="en-US" sz="1200" dirty="0">
                <a:solidFill>
                  <a:schemeClr val="tx1"/>
                </a:solidFill>
                <a:latin typeface="Baoli SC" charset="-122"/>
                <a:ea typeface="Baoli SC" charset="-122"/>
                <a:cs typeface="Baoli SC" charset="-122"/>
                <a:sym typeface="+mn-ea"/>
              </a:rPr>
              <a:t>人员对学生精神健康状况，及其行为危险性的判断和处置</a:t>
            </a:r>
            <a:r>
              <a:rPr lang="zh-CN" altLang="en-US" sz="1200" dirty="0" smtClean="0">
                <a:solidFill>
                  <a:schemeClr val="tx1"/>
                </a:solidFill>
                <a:latin typeface="Baoli SC" charset="-122"/>
                <a:ea typeface="Baoli SC" charset="-122"/>
                <a:cs typeface="Baoli SC" charset="-122"/>
                <a:sym typeface="+mn-ea"/>
              </a:rPr>
              <a:t>措施。</a:t>
            </a:r>
            <a:endParaRPr lang="zh-CN" altLang="en-US" sz="1200" dirty="0" smtClean="0">
              <a:solidFill>
                <a:schemeClr val="tx1"/>
              </a:solidFill>
              <a:latin typeface="Baoli SC" charset="-122"/>
              <a:ea typeface="Baoli SC" charset="-122"/>
              <a:cs typeface="Baoli SC" charset="-122"/>
              <a:sym typeface="+mn-ea"/>
            </a:endParaRPr>
          </a:p>
        </p:txBody>
      </p:sp>
      <p:sp>
        <p:nvSpPr>
          <p:cNvPr id="48" name="MH_Other_4"/>
          <p:cNvSpPr/>
          <p:nvPr>
            <p:custDataLst>
              <p:tags r:id="rId7"/>
            </p:custDataLst>
          </p:nvPr>
        </p:nvSpPr>
        <p:spPr>
          <a:xfrm>
            <a:off x="2852618" y="3904074"/>
            <a:ext cx="681935" cy="670049"/>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dirty="0" smtClean="0">
                <a:latin typeface="Impact" panose="020B0806030902050204" pitchFamily="34" charset="0"/>
              </a:rPr>
              <a:t>4</a:t>
            </a:r>
            <a:endParaRPr lang="zh-CN" altLang="en-US" sz="2000" dirty="0">
              <a:latin typeface="Impact" panose="020B0806030902050204" pitchFamily="34" charset="0"/>
            </a:endParaRPr>
          </a:p>
        </p:txBody>
      </p:sp>
      <p:sp>
        <p:nvSpPr>
          <p:cNvPr id="50" name="MH_SubTitle_4"/>
          <p:cNvSpPr/>
          <p:nvPr>
            <p:custDataLst>
              <p:tags r:id="rId8"/>
            </p:custDataLst>
          </p:nvPr>
        </p:nvSpPr>
        <p:spPr>
          <a:xfrm>
            <a:off x="2114227" y="3086942"/>
            <a:ext cx="2160203" cy="1559981"/>
          </a:xfrm>
          <a:custGeom>
            <a:avLst/>
            <a:gdLst>
              <a:gd name="connsiteX0" fmla="*/ 0 w 2309360"/>
              <a:gd name="connsiteY0" fmla="*/ 0 h 1666434"/>
              <a:gd name="connsiteX1" fmla="*/ 2309360 w 2309360"/>
              <a:gd name="connsiteY1" fmla="*/ 0 h 1666434"/>
              <a:gd name="connsiteX2" fmla="*/ 2309360 w 2309360"/>
              <a:gd name="connsiteY2" fmla="*/ 1305879 h 1666434"/>
              <a:gd name="connsiteX3" fmla="*/ 1530338 w 2309360"/>
              <a:gd name="connsiteY3" fmla="*/ 1305879 h 1666434"/>
              <a:gd name="connsiteX4" fmla="*/ 1154681 w 2309360"/>
              <a:gd name="connsiteY4" fmla="*/ 1666434 h 1666434"/>
              <a:gd name="connsiteX5" fmla="*/ 779023 w 2309360"/>
              <a:gd name="connsiteY5" fmla="*/ 1305879 h 1666434"/>
              <a:gd name="connsiteX6" fmla="*/ 0 w 2309360"/>
              <a:gd name="connsiteY6" fmla="*/ 1305879 h 16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0" y="0"/>
                </a:moveTo>
                <a:lnTo>
                  <a:pt x="2309360" y="0"/>
                </a:lnTo>
                <a:lnTo>
                  <a:pt x="2309360" y="1305879"/>
                </a:lnTo>
                <a:lnTo>
                  <a:pt x="1530338" y="1305879"/>
                </a:lnTo>
                <a:lnTo>
                  <a:pt x="1154681" y="1666434"/>
                </a:lnTo>
                <a:lnTo>
                  <a:pt x="779023" y="1305879"/>
                </a:lnTo>
                <a:lnTo>
                  <a:pt x="0" y="1305879"/>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459000" anchor="ctr">
            <a:normAutofit/>
          </a:bodyPr>
          <a:lstStyle/>
          <a:p>
            <a:pPr algn="ctr">
              <a:lnSpc>
                <a:spcPct val="120000"/>
              </a:lnSpc>
              <a:defRPr/>
            </a:pPr>
            <a:endParaRPr lang="zh-CN" altLang="en-US" sz="1015" dirty="0">
              <a:solidFill>
                <a:schemeClr val="accent4">
                  <a:lumMod val="75000"/>
                </a:schemeClr>
              </a:solidFill>
            </a:endParaRPr>
          </a:p>
        </p:txBody>
      </p:sp>
      <p:sp>
        <p:nvSpPr>
          <p:cNvPr id="51" name="Text Box 10"/>
          <p:cNvSpPr txBox="1">
            <a:spLocks noChangeArrowheads="1"/>
          </p:cNvSpPr>
          <p:nvPr/>
        </p:nvSpPr>
        <p:spPr bwMode="auto">
          <a:xfrm>
            <a:off x="2148398" y="3203665"/>
            <a:ext cx="2029541" cy="876300"/>
          </a:xfrm>
          <a:prstGeom prst="rect">
            <a:avLst/>
          </a:prstGeom>
          <a:noFill/>
          <a:ln w="9525">
            <a:noFill/>
            <a:miter lim="800000"/>
          </a:ln>
        </p:spPr>
        <p:txBody>
          <a:bodyPr wrap="square" lIns="45720" tIns="22860" rIns="45720" bIns="22860">
            <a:spAutoFit/>
          </a:bodyPr>
          <a:lstStyle/>
          <a:p>
            <a:pPr algn="l">
              <a:lnSpc>
                <a:spcPct val="150000"/>
              </a:lnSpc>
              <a:defRPr/>
            </a:pPr>
            <a:r>
              <a:rPr lang="zh-CN" altLang="en-US" sz="1200" dirty="0" smtClean="0">
                <a:solidFill>
                  <a:schemeClr val="tx1"/>
                </a:solidFill>
                <a:latin typeface="Baoli SC" charset="-122"/>
                <a:ea typeface="Baoli SC" charset="-122"/>
                <a:cs typeface="Baoli SC" charset="-122"/>
                <a:sym typeface="+mn-ea"/>
              </a:rPr>
              <a:t>管理</a:t>
            </a:r>
            <a:r>
              <a:rPr lang="zh-CN" altLang="en-US" sz="1200" dirty="0">
                <a:solidFill>
                  <a:schemeClr val="tx1"/>
                </a:solidFill>
                <a:latin typeface="Baoli SC" charset="-122"/>
                <a:ea typeface="Baoli SC" charset="-122"/>
                <a:cs typeface="Baoli SC" charset="-122"/>
                <a:sym typeface="+mn-ea"/>
              </a:rPr>
              <a:t>部门和人员是否了解学生的精神健康状况，是否采取必要措施。</a:t>
            </a:r>
            <a:endParaRPr lang="zh-CN" altLang="en-US" sz="1200" dirty="0" smtClean="0">
              <a:solidFill>
                <a:schemeClr val="tx1"/>
              </a:solidFill>
              <a:latin typeface="Baoli SC" charset="-122"/>
              <a:ea typeface="Baoli SC" charset="-122"/>
              <a:cs typeface="Baoli SC" charset="-122"/>
              <a:sym typeface="+mn-ea"/>
            </a:endParaRPr>
          </a:p>
        </p:txBody>
      </p:sp>
      <p:sp>
        <p:nvSpPr>
          <p:cNvPr id="55" name="MH_Other_6"/>
          <p:cNvSpPr/>
          <p:nvPr>
            <p:custDataLst>
              <p:tags r:id="rId9"/>
            </p:custDataLst>
          </p:nvPr>
        </p:nvSpPr>
        <p:spPr>
          <a:xfrm>
            <a:off x="5207448" y="3904074"/>
            <a:ext cx="681935" cy="670049"/>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dirty="0" smtClean="0">
                <a:latin typeface="Impact" panose="020B0806030902050204" pitchFamily="34" charset="0"/>
              </a:rPr>
              <a:t>5</a:t>
            </a:r>
            <a:endParaRPr lang="zh-CN" altLang="en-US" sz="2000" dirty="0">
              <a:latin typeface="Impact" panose="020B0806030902050204" pitchFamily="34" charset="0"/>
            </a:endParaRPr>
          </a:p>
        </p:txBody>
      </p:sp>
      <p:sp>
        <p:nvSpPr>
          <p:cNvPr id="57" name="MH_SubTitle_5"/>
          <p:cNvSpPr/>
          <p:nvPr>
            <p:custDataLst>
              <p:tags r:id="rId10"/>
            </p:custDataLst>
          </p:nvPr>
        </p:nvSpPr>
        <p:spPr>
          <a:xfrm>
            <a:off x="4469056" y="3086942"/>
            <a:ext cx="2161688" cy="1559981"/>
          </a:xfrm>
          <a:custGeom>
            <a:avLst/>
            <a:gdLst>
              <a:gd name="connsiteX0" fmla="*/ 0 w 2309360"/>
              <a:gd name="connsiteY0" fmla="*/ 0 h 1666434"/>
              <a:gd name="connsiteX1" fmla="*/ 2309360 w 2309360"/>
              <a:gd name="connsiteY1" fmla="*/ 0 h 1666434"/>
              <a:gd name="connsiteX2" fmla="*/ 2309360 w 2309360"/>
              <a:gd name="connsiteY2" fmla="*/ 1305879 h 1666434"/>
              <a:gd name="connsiteX3" fmla="*/ 1530338 w 2309360"/>
              <a:gd name="connsiteY3" fmla="*/ 1305879 h 1666434"/>
              <a:gd name="connsiteX4" fmla="*/ 1154681 w 2309360"/>
              <a:gd name="connsiteY4" fmla="*/ 1666434 h 1666434"/>
              <a:gd name="connsiteX5" fmla="*/ 779023 w 2309360"/>
              <a:gd name="connsiteY5" fmla="*/ 1305879 h 1666434"/>
              <a:gd name="connsiteX6" fmla="*/ 0 w 2309360"/>
              <a:gd name="connsiteY6" fmla="*/ 1305879 h 16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0" y="0"/>
                </a:moveTo>
                <a:lnTo>
                  <a:pt x="2309360" y="0"/>
                </a:lnTo>
                <a:lnTo>
                  <a:pt x="2309360" y="1305879"/>
                </a:lnTo>
                <a:lnTo>
                  <a:pt x="1530338" y="1305879"/>
                </a:lnTo>
                <a:lnTo>
                  <a:pt x="1154681" y="1666434"/>
                </a:lnTo>
                <a:lnTo>
                  <a:pt x="779023" y="1305879"/>
                </a:lnTo>
                <a:lnTo>
                  <a:pt x="0" y="1305879"/>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459000" anchor="ctr">
            <a:normAutofit/>
          </a:bodyPr>
          <a:lstStyle/>
          <a:p>
            <a:pPr algn="ctr">
              <a:lnSpc>
                <a:spcPct val="120000"/>
              </a:lnSpc>
              <a:defRPr/>
            </a:pPr>
            <a:endParaRPr lang="zh-CN" altLang="en-US" sz="1015" dirty="0">
              <a:solidFill>
                <a:schemeClr val="accent5">
                  <a:lumMod val="75000"/>
                </a:schemeClr>
              </a:solidFill>
            </a:endParaRPr>
          </a:p>
        </p:txBody>
      </p:sp>
      <p:sp>
        <p:nvSpPr>
          <p:cNvPr id="58" name="Text Box 10"/>
          <p:cNvSpPr txBox="1">
            <a:spLocks noChangeArrowheads="1"/>
          </p:cNvSpPr>
          <p:nvPr/>
        </p:nvSpPr>
        <p:spPr bwMode="auto">
          <a:xfrm>
            <a:off x="4503226" y="3203665"/>
            <a:ext cx="2029541" cy="599440"/>
          </a:xfrm>
          <a:prstGeom prst="rect">
            <a:avLst/>
          </a:prstGeom>
          <a:noFill/>
          <a:ln w="9525">
            <a:noFill/>
            <a:miter lim="800000"/>
          </a:ln>
        </p:spPr>
        <p:txBody>
          <a:bodyPr wrap="square" lIns="45720" tIns="22860" rIns="45720" bIns="22860">
            <a:spAutoFit/>
          </a:bodyPr>
          <a:lstStyle/>
          <a:p>
            <a:pPr algn="l">
              <a:lnSpc>
                <a:spcPct val="150000"/>
              </a:lnSpc>
              <a:defRPr/>
            </a:pPr>
            <a:r>
              <a:rPr lang="zh-CN" altLang="en-US" sz="1200" dirty="0">
                <a:solidFill>
                  <a:schemeClr val="tx1"/>
                </a:solidFill>
                <a:latin typeface="Baoli SC" charset="-122"/>
                <a:ea typeface="Baoli SC" charset="-122"/>
                <a:cs typeface="Baoli SC" charset="-122"/>
                <a:sym typeface="+mn-ea"/>
              </a:rPr>
              <a:t>事发后，学校是否采取必要救助措施</a:t>
            </a:r>
            <a:r>
              <a:rPr lang="zh-CN" altLang="en-US" sz="1200" dirty="0" smtClean="0">
                <a:solidFill>
                  <a:schemeClr val="tx1"/>
                </a:solidFill>
                <a:latin typeface="Baoli SC" charset="-122"/>
                <a:ea typeface="Baoli SC" charset="-122"/>
                <a:cs typeface="Baoli SC" charset="-122"/>
                <a:sym typeface="+mn-ea"/>
              </a:rPr>
              <a:t>。</a:t>
            </a:r>
            <a:endParaRPr lang="zh-CN" altLang="en-US" sz="1200" dirty="0" smtClean="0">
              <a:solidFill>
                <a:schemeClr val="tx1"/>
              </a:solidFill>
              <a:latin typeface="Baoli SC" charset="-122"/>
              <a:ea typeface="Baoli SC" charset="-122"/>
              <a:cs typeface="Baoli SC" charset="-122"/>
              <a:sym typeface="+mn-ea"/>
            </a:endParaRPr>
          </a:p>
        </p:txBody>
      </p:sp>
      <p:sp>
        <p:nvSpPr>
          <p:cNvPr id="19" name="矩形 18"/>
          <p:cNvSpPr/>
          <p:nvPr/>
        </p:nvSpPr>
        <p:spPr>
          <a:xfrm>
            <a:off x="1657350" y="354330"/>
            <a:ext cx="5817870" cy="783590"/>
          </a:xfrm>
          <a:prstGeom prst="rect">
            <a:avLst/>
          </a:prstGeom>
        </p:spPr>
        <p:txBody>
          <a:bodyPr wrap="square">
            <a:spAutoFit/>
          </a:bodyPr>
          <a:lstStyle/>
          <a:p>
            <a:pPr algn="ctr" fontAlgn="auto">
              <a:spcBef>
                <a:spcPts val="600"/>
              </a:spcBef>
              <a:spcAft>
                <a:spcPts val="0"/>
              </a:spcAft>
              <a:defRPr/>
            </a:pPr>
            <a:r>
              <a:rPr lang="zh-CN" altLang="en-US" sz="2000" b="1" noProof="0" dirty="0" smtClean="0">
                <a:ln>
                  <a:noFill/>
                </a:ln>
                <a:solidFill>
                  <a:srgbClr val="FF0000"/>
                </a:solidFill>
                <a:effectLst>
                  <a:outerShdw blurRad="50000" dist="30000" dir="5400000" algn="tl" rotWithShape="0">
                    <a:srgbClr val="000000">
                      <a:alpha val="30000"/>
                    </a:srgbClr>
                  </a:outerShdw>
                </a:effectLst>
                <a:uLnTx/>
                <a:uFillTx/>
                <a:latin typeface="宋体" panose="02010600030101010101" pitchFamily="2" charset="-122"/>
                <a:ea typeface="宋体" panose="02010600030101010101" pitchFamily="2" charset="-122"/>
                <a:cs typeface="+mj-cs"/>
                <a:sym typeface="+mn-ea"/>
              </a:rPr>
              <a:t>发生学生自杀、自残事件，依法处理基本要点</a:t>
            </a:r>
            <a:endParaRPr lang="zh-CN" altLang="en-US" sz="2000" b="1" noProof="0" dirty="0" smtClean="0">
              <a:ln>
                <a:noFill/>
              </a:ln>
              <a:solidFill>
                <a:srgbClr val="FF0000"/>
              </a:solidFill>
              <a:effectLst>
                <a:outerShdw blurRad="50000" dist="30000" dir="5400000" algn="tl" rotWithShape="0">
                  <a:srgbClr val="000000">
                    <a:alpha val="30000"/>
                  </a:srgbClr>
                </a:outerShdw>
              </a:effectLst>
              <a:uLnTx/>
              <a:uFillTx/>
              <a:latin typeface="宋体" panose="02010600030101010101" pitchFamily="2" charset="-122"/>
              <a:ea typeface="宋体" panose="02010600030101010101" pitchFamily="2" charset="-122"/>
              <a:cs typeface="+mj-cs"/>
              <a:sym typeface="+mn-ea"/>
            </a:endParaRPr>
          </a:p>
          <a:p>
            <a:pPr algn="ctr" fontAlgn="auto">
              <a:spcBef>
                <a:spcPts val="600"/>
              </a:spcBef>
              <a:spcAft>
                <a:spcPts val="0"/>
              </a:spcAft>
              <a:defRPr/>
            </a:pPr>
            <a:r>
              <a:rPr lang="zh-CN" altLang="en-US" sz="2000" b="1" kern="100" noProof="0" dirty="0" smtClean="0">
                <a:ln>
                  <a:noFill/>
                </a:ln>
                <a:solidFill>
                  <a:srgbClr val="FF0000"/>
                </a:solidFill>
                <a:effectLst>
                  <a:outerShdw blurRad="50000" dist="30000" dir="5400000" algn="tl" rotWithShape="0">
                    <a:srgbClr val="000000">
                      <a:alpha val="30000"/>
                    </a:srgbClr>
                  </a:outerShdw>
                </a:effectLst>
                <a:uLnTx/>
                <a:uFillTx/>
                <a:latin typeface="宋体" panose="02010600030101010101" pitchFamily="2" charset="-122"/>
                <a:ea typeface="宋体" panose="02010600030101010101" pitchFamily="2" charset="-122"/>
                <a:cs typeface="+mj-cs"/>
                <a:sym typeface="+mn-ea"/>
              </a:rPr>
              <a:t>有无责任判断依据</a:t>
            </a:r>
            <a:endParaRPr lang="zh-CN" altLang="en-US" sz="2000" b="1" kern="100" noProof="0" dirty="0" smtClean="0">
              <a:ln>
                <a:noFill/>
              </a:ln>
              <a:solidFill>
                <a:srgbClr val="FF0000"/>
              </a:solidFill>
              <a:effectLst>
                <a:outerShdw blurRad="50000" dist="30000" dir="5400000" algn="tl" rotWithShape="0">
                  <a:srgbClr val="000000">
                    <a:alpha val="30000"/>
                  </a:srgbClr>
                </a:outerShdw>
              </a:effectLst>
              <a:uLnTx/>
              <a:uFillTx/>
              <a:latin typeface="宋体" panose="02010600030101010101" pitchFamily="2" charset="-122"/>
              <a:ea typeface="宋体" panose="02010600030101010101" pitchFamily="2" charset="-122"/>
              <a:cs typeface="+mj-cs"/>
              <a:sym typeface="+mn-ea"/>
            </a:endParaRPr>
          </a:p>
        </p:txBody>
      </p:sp>
      <p:sp>
        <p:nvSpPr>
          <p:cNvPr id="20" name="圆角矩形 19"/>
          <p:cNvSpPr/>
          <p:nvPr/>
        </p:nvSpPr>
        <p:spPr>
          <a:xfrm>
            <a:off x="1805940" y="344170"/>
            <a:ext cx="5537200" cy="420370"/>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234671" y="1944350"/>
            <a:ext cx="1129689" cy="1129689"/>
            <a:chOff x="2558424" y="1401428"/>
            <a:chExt cx="1318727" cy="1318727"/>
          </a:xfrm>
        </p:grpSpPr>
        <p:sp>
          <p:nvSpPr>
            <p:cNvPr id="2" name="椭圆 1"/>
            <p:cNvSpPr/>
            <p:nvPr/>
          </p:nvSpPr>
          <p:spPr>
            <a:xfrm>
              <a:off x="2558424" y="1401428"/>
              <a:ext cx="1318727" cy="1318727"/>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ysClr val="windowText" lastClr="000000"/>
                </a:solidFill>
              </a:endParaRPr>
            </a:p>
          </p:txBody>
        </p:sp>
        <p:sp>
          <p:nvSpPr>
            <p:cNvPr id="63" name="Freeform 11"/>
            <p:cNvSpPr/>
            <p:nvPr/>
          </p:nvSpPr>
          <p:spPr bwMode="auto">
            <a:xfrm>
              <a:off x="2676010" y="1814946"/>
              <a:ext cx="1083553" cy="597017"/>
            </a:xfrm>
            <a:custGeom>
              <a:avLst/>
              <a:gdLst>
                <a:gd name="T0" fmla="*/ 7 w 683"/>
                <a:gd name="T1" fmla="*/ 118 h 376"/>
                <a:gd name="T2" fmla="*/ 334 w 683"/>
                <a:gd name="T3" fmla="*/ 1 h 376"/>
                <a:gd name="T4" fmla="*/ 341 w 683"/>
                <a:gd name="T5" fmla="*/ 1 h 376"/>
                <a:gd name="T6" fmla="*/ 675 w 683"/>
                <a:gd name="T7" fmla="*/ 118 h 376"/>
                <a:gd name="T8" fmla="*/ 683 w 683"/>
                <a:gd name="T9" fmla="*/ 129 h 376"/>
                <a:gd name="T10" fmla="*/ 675 w 683"/>
                <a:gd name="T11" fmla="*/ 139 h 376"/>
                <a:gd name="T12" fmla="*/ 561 w 683"/>
                <a:gd name="T13" fmla="*/ 172 h 376"/>
                <a:gd name="T14" fmla="*/ 338 w 683"/>
                <a:gd name="T15" fmla="*/ 119 h 376"/>
                <a:gd name="T16" fmla="*/ 328 w 683"/>
                <a:gd name="T17" fmla="*/ 130 h 376"/>
                <a:gd name="T18" fmla="*/ 338 w 683"/>
                <a:gd name="T19" fmla="*/ 140 h 376"/>
                <a:gd name="T20" fmla="*/ 545 w 683"/>
                <a:gd name="T21" fmla="*/ 185 h 376"/>
                <a:gd name="T22" fmla="*/ 545 w 683"/>
                <a:gd name="T23" fmla="*/ 255 h 376"/>
                <a:gd name="T24" fmla="*/ 545 w 683"/>
                <a:gd name="T25" fmla="*/ 256 h 376"/>
                <a:gd name="T26" fmla="*/ 337 w 683"/>
                <a:gd name="T27" fmla="*/ 305 h 376"/>
                <a:gd name="T28" fmla="*/ 130 w 683"/>
                <a:gd name="T29" fmla="*/ 256 h 376"/>
                <a:gd name="T30" fmla="*/ 130 w 683"/>
                <a:gd name="T31" fmla="*/ 255 h 376"/>
                <a:gd name="T32" fmla="*/ 130 w 683"/>
                <a:gd name="T33" fmla="*/ 174 h 376"/>
                <a:gd name="T34" fmla="*/ 71 w 683"/>
                <a:gd name="T35" fmla="*/ 157 h 376"/>
                <a:gd name="T36" fmla="*/ 71 w 683"/>
                <a:gd name="T37" fmla="*/ 249 h 376"/>
                <a:gd name="T38" fmla="*/ 92 w 683"/>
                <a:gd name="T39" fmla="*/ 277 h 376"/>
                <a:gd name="T40" fmla="*/ 75 w 683"/>
                <a:gd name="T41" fmla="*/ 303 h 376"/>
                <a:gd name="T42" fmla="*/ 82 w 683"/>
                <a:gd name="T43" fmla="*/ 338 h 376"/>
                <a:gd name="T44" fmla="*/ 28 w 683"/>
                <a:gd name="T45" fmla="*/ 361 h 376"/>
                <a:gd name="T46" fmla="*/ 39 w 683"/>
                <a:gd name="T47" fmla="*/ 301 h 376"/>
                <a:gd name="T48" fmla="*/ 26 w 683"/>
                <a:gd name="T49" fmla="*/ 277 h 376"/>
                <a:gd name="T50" fmla="*/ 46 w 683"/>
                <a:gd name="T51" fmla="*/ 249 h 376"/>
                <a:gd name="T52" fmla="*/ 46 w 683"/>
                <a:gd name="T53" fmla="*/ 150 h 376"/>
                <a:gd name="T54" fmla="*/ 8 w 683"/>
                <a:gd name="T55" fmla="*/ 139 h 376"/>
                <a:gd name="T56" fmla="*/ 0 w 683"/>
                <a:gd name="T57" fmla="*/ 129 h 376"/>
                <a:gd name="T58" fmla="*/ 7 w 683"/>
                <a:gd name="T59" fmla="*/ 11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3" h="376">
                  <a:moveTo>
                    <a:pt x="7" y="118"/>
                  </a:moveTo>
                  <a:cubicBezTo>
                    <a:pt x="334" y="1"/>
                    <a:pt x="334" y="1"/>
                    <a:pt x="334" y="1"/>
                  </a:cubicBezTo>
                  <a:cubicBezTo>
                    <a:pt x="336" y="0"/>
                    <a:pt x="339" y="0"/>
                    <a:pt x="341" y="1"/>
                  </a:cubicBezTo>
                  <a:cubicBezTo>
                    <a:pt x="675" y="118"/>
                    <a:pt x="675" y="118"/>
                    <a:pt x="675" y="118"/>
                  </a:cubicBezTo>
                  <a:cubicBezTo>
                    <a:pt x="680" y="120"/>
                    <a:pt x="683" y="124"/>
                    <a:pt x="683" y="129"/>
                  </a:cubicBezTo>
                  <a:cubicBezTo>
                    <a:pt x="682" y="134"/>
                    <a:pt x="679" y="138"/>
                    <a:pt x="675" y="139"/>
                  </a:cubicBezTo>
                  <a:cubicBezTo>
                    <a:pt x="561" y="172"/>
                    <a:pt x="561" y="172"/>
                    <a:pt x="561" y="172"/>
                  </a:cubicBezTo>
                  <a:cubicBezTo>
                    <a:pt x="537" y="136"/>
                    <a:pt x="430" y="119"/>
                    <a:pt x="338" y="119"/>
                  </a:cubicBezTo>
                  <a:cubicBezTo>
                    <a:pt x="333" y="119"/>
                    <a:pt x="328" y="124"/>
                    <a:pt x="328" y="130"/>
                  </a:cubicBezTo>
                  <a:cubicBezTo>
                    <a:pt x="328" y="136"/>
                    <a:pt x="333" y="140"/>
                    <a:pt x="338" y="140"/>
                  </a:cubicBezTo>
                  <a:cubicBezTo>
                    <a:pt x="452" y="140"/>
                    <a:pt x="534" y="164"/>
                    <a:pt x="545" y="185"/>
                  </a:cubicBezTo>
                  <a:cubicBezTo>
                    <a:pt x="545" y="255"/>
                    <a:pt x="545" y="255"/>
                    <a:pt x="545" y="255"/>
                  </a:cubicBezTo>
                  <a:cubicBezTo>
                    <a:pt x="545" y="255"/>
                    <a:pt x="545" y="255"/>
                    <a:pt x="545" y="256"/>
                  </a:cubicBezTo>
                  <a:cubicBezTo>
                    <a:pt x="545" y="283"/>
                    <a:pt x="452" y="305"/>
                    <a:pt x="337" y="305"/>
                  </a:cubicBezTo>
                  <a:cubicBezTo>
                    <a:pt x="223" y="305"/>
                    <a:pt x="130" y="283"/>
                    <a:pt x="130" y="256"/>
                  </a:cubicBezTo>
                  <a:cubicBezTo>
                    <a:pt x="130" y="255"/>
                    <a:pt x="130" y="255"/>
                    <a:pt x="130" y="255"/>
                  </a:cubicBezTo>
                  <a:cubicBezTo>
                    <a:pt x="130" y="174"/>
                    <a:pt x="130" y="174"/>
                    <a:pt x="130" y="174"/>
                  </a:cubicBezTo>
                  <a:cubicBezTo>
                    <a:pt x="71" y="157"/>
                    <a:pt x="71" y="157"/>
                    <a:pt x="71" y="157"/>
                  </a:cubicBezTo>
                  <a:cubicBezTo>
                    <a:pt x="71" y="249"/>
                    <a:pt x="71" y="249"/>
                    <a:pt x="71" y="249"/>
                  </a:cubicBezTo>
                  <a:cubicBezTo>
                    <a:pt x="83" y="253"/>
                    <a:pt x="92" y="264"/>
                    <a:pt x="92" y="277"/>
                  </a:cubicBezTo>
                  <a:cubicBezTo>
                    <a:pt x="92" y="288"/>
                    <a:pt x="85" y="298"/>
                    <a:pt x="75" y="303"/>
                  </a:cubicBezTo>
                  <a:cubicBezTo>
                    <a:pt x="82" y="338"/>
                    <a:pt x="82" y="338"/>
                    <a:pt x="82" y="338"/>
                  </a:cubicBezTo>
                  <a:cubicBezTo>
                    <a:pt x="86" y="354"/>
                    <a:pt x="26" y="376"/>
                    <a:pt x="28" y="361"/>
                  </a:cubicBezTo>
                  <a:cubicBezTo>
                    <a:pt x="39" y="301"/>
                    <a:pt x="39" y="301"/>
                    <a:pt x="39" y="301"/>
                  </a:cubicBezTo>
                  <a:cubicBezTo>
                    <a:pt x="31" y="296"/>
                    <a:pt x="26" y="287"/>
                    <a:pt x="26" y="277"/>
                  </a:cubicBezTo>
                  <a:cubicBezTo>
                    <a:pt x="26" y="264"/>
                    <a:pt x="34" y="253"/>
                    <a:pt x="46" y="249"/>
                  </a:cubicBezTo>
                  <a:cubicBezTo>
                    <a:pt x="46" y="150"/>
                    <a:pt x="46" y="150"/>
                    <a:pt x="46" y="150"/>
                  </a:cubicBezTo>
                  <a:cubicBezTo>
                    <a:pt x="8" y="139"/>
                    <a:pt x="8" y="139"/>
                    <a:pt x="8" y="139"/>
                  </a:cubicBezTo>
                  <a:cubicBezTo>
                    <a:pt x="3" y="138"/>
                    <a:pt x="0" y="134"/>
                    <a:pt x="0" y="129"/>
                  </a:cubicBezTo>
                  <a:cubicBezTo>
                    <a:pt x="0" y="124"/>
                    <a:pt x="3" y="120"/>
                    <a:pt x="7" y="118"/>
                  </a:cubicBezTo>
                  <a:close/>
                </a:path>
              </a:pathLst>
            </a:custGeom>
            <a:solidFill>
              <a:schemeClr val="bg1"/>
            </a:solidFill>
            <a:ln>
              <a:noFill/>
            </a:ln>
          </p:spPr>
          <p:txBody>
            <a:bodyPr vert="horz" wrap="square" lIns="91440" tIns="45720" rIns="91440" bIns="45720" numCol="1" anchor="t" anchorCtr="0" compatLnSpc="1"/>
            <a:lstStyle/>
            <a:p>
              <a:endParaRPr lang="zh-CN" altLang="en-US" sz="1800">
                <a:solidFill>
                  <a:sysClr val="windowText" lastClr="000000"/>
                </a:solidFill>
              </a:endParaRPr>
            </a:p>
          </p:txBody>
        </p:sp>
      </p:grpSp>
      <p:grpSp>
        <p:nvGrpSpPr>
          <p:cNvPr id="6" name="组合 5"/>
          <p:cNvGrpSpPr/>
          <p:nvPr/>
        </p:nvGrpSpPr>
        <p:grpSpPr>
          <a:xfrm>
            <a:off x="4447677" y="2019402"/>
            <a:ext cx="1457325" cy="729615"/>
            <a:chOff x="4447677" y="2019402"/>
            <a:chExt cx="1457325" cy="729615"/>
          </a:xfrm>
        </p:grpSpPr>
        <p:sp>
          <p:nvSpPr>
            <p:cNvPr id="3" name="文本框 2"/>
            <p:cNvSpPr txBox="1"/>
            <p:nvPr/>
          </p:nvSpPr>
          <p:spPr>
            <a:xfrm>
              <a:off x="4447677" y="2227047"/>
              <a:ext cx="1457325" cy="521970"/>
            </a:xfrm>
            <a:prstGeom prst="rect">
              <a:avLst/>
            </a:prstGeom>
            <a:noFill/>
          </p:spPr>
          <p:txBody>
            <a:bodyPr wrap="square" rtlCol="0">
              <a:spAutoFit/>
            </a:bodyPr>
            <a:lstStyle/>
            <a:p>
              <a:pPr algn="ctr"/>
              <a:r>
                <a:rPr lang="zh-CN" altLang="en-US" sz="2800" b="1" dirty="0">
                  <a:solidFill>
                    <a:sysClr val="windowText" lastClr="000000"/>
                  </a:solidFill>
                  <a:latin typeface="微软雅黑" panose="020B0503020204020204" pitchFamily="34" charset="-122"/>
                  <a:ea typeface="微软雅黑" panose="020B0503020204020204" pitchFamily="34" charset="-122"/>
                </a:rPr>
                <a:t>背  景</a:t>
              </a:r>
              <a:endParaRPr lang="zh-CN" altLang="en-US" sz="2800" b="1" dirty="0">
                <a:solidFill>
                  <a:sysClr val="windowText" lastClr="00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4535462" y="2019402"/>
              <a:ext cx="1092302" cy="307777"/>
            </a:xfrm>
            <a:prstGeom prst="rect">
              <a:avLst/>
            </a:prstGeom>
            <a:noFill/>
          </p:spPr>
          <p:txBody>
            <a:bodyPr wrap="square" rtlCol="0">
              <a:spAutoFit/>
            </a:bodyPr>
            <a:lstStyle/>
            <a:p>
              <a:r>
                <a:rPr lang="en-US" altLang="zh-CN" sz="1400" dirty="0">
                  <a:latin typeface="+mn-ea"/>
                </a:rPr>
                <a:t>PART ONE</a:t>
              </a:r>
              <a:endParaRPr lang="zh-CN" altLang="en-US" sz="1400" dirty="0">
                <a:latin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398520" y="2007235"/>
            <a:ext cx="3542665" cy="825500"/>
            <a:chOff x="3229661" y="2019402"/>
            <a:chExt cx="3532753" cy="825499"/>
          </a:xfrm>
        </p:grpSpPr>
        <p:sp>
          <p:nvSpPr>
            <p:cNvPr id="3" name="文本框 2"/>
            <p:cNvSpPr txBox="1"/>
            <p:nvPr/>
          </p:nvSpPr>
          <p:spPr>
            <a:xfrm>
              <a:off x="3229661" y="2322932"/>
              <a:ext cx="3532753" cy="521969"/>
            </a:xfrm>
            <a:prstGeom prst="rect">
              <a:avLst/>
            </a:prstGeom>
            <a:noFill/>
          </p:spPr>
          <p:txBody>
            <a:bodyPr wrap="square" rtlCol="0">
              <a:spAutoFit/>
            </a:bodyPr>
            <a:lstStyle/>
            <a:p>
              <a:pPr algn="ctr"/>
              <a:r>
                <a:rPr lang="zh-CN" altLang="en-US" sz="2800" b="1" dirty="0">
                  <a:solidFill>
                    <a:schemeClr val="tx1">
                      <a:lumMod val="75000"/>
                    </a:schemeClr>
                  </a:solidFill>
                  <a:latin typeface="微软雅黑" panose="020B0503020204020204" pitchFamily="34" charset="-122"/>
                  <a:ea typeface="微软雅黑" panose="020B0503020204020204" pitchFamily="34" charset="-122"/>
                </a:rPr>
                <a:t>危机干预的相关知识</a:t>
              </a:r>
              <a:endParaRPr lang="zh-CN" altLang="en-US" sz="2800" b="1" dirty="0">
                <a:solidFill>
                  <a:schemeClr val="tx1">
                    <a:lumMod val="7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229671" y="2019402"/>
              <a:ext cx="1331264" cy="306705"/>
            </a:xfrm>
            <a:prstGeom prst="rect">
              <a:avLst/>
            </a:prstGeom>
            <a:noFill/>
          </p:spPr>
          <p:txBody>
            <a:bodyPr wrap="square" rtlCol="0">
              <a:spAutoFit/>
            </a:bodyPr>
            <a:lstStyle/>
            <a:p>
              <a:r>
                <a:rPr lang="en-US" altLang="zh-CN" sz="1400" dirty="0"/>
                <a:t>PART FOUR</a:t>
              </a:r>
              <a:endParaRPr lang="zh-CN" altLang="en-US" sz="1400" dirty="0"/>
            </a:p>
          </p:txBody>
        </p:sp>
      </p:grpSp>
      <p:grpSp>
        <p:nvGrpSpPr>
          <p:cNvPr id="4" name="组合 3"/>
          <p:cNvGrpSpPr/>
          <p:nvPr/>
        </p:nvGrpSpPr>
        <p:grpSpPr>
          <a:xfrm>
            <a:off x="1928879" y="1944350"/>
            <a:ext cx="1129689" cy="1129689"/>
            <a:chOff x="1928879" y="1944350"/>
            <a:chExt cx="1129689" cy="1129689"/>
          </a:xfrm>
        </p:grpSpPr>
        <p:sp>
          <p:nvSpPr>
            <p:cNvPr id="2" name="椭圆 1"/>
            <p:cNvSpPr/>
            <p:nvPr/>
          </p:nvSpPr>
          <p:spPr>
            <a:xfrm>
              <a:off x="1928879" y="1944350"/>
              <a:ext cx="1129689" cy="112968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ysClr val="windowText" lastClr="000000"/>
                </a:solidFill>
              </a:endParaRPr>
            </a:p>
          </p:txBody>
        </p:sp>
        <p:grpSp>
          <p:nvGrpSpPr>
            <p:cNvPr id="7" name="组合 6"/>
            <p:cNvGrpSpPr/>
            <p:nvPr/>
          </p:nvGrpSpPr>
          <p:grpSpPr>
            <a:xfrm>
              <a:off x="2119073" y="2251134"/>
              <a:ext cx="749300" cy="509588"/>
              <a:chOff x="3897313" y="2016126"/>
              <a:chExt cx="749300" cy="509588"/>
            </a:xfrm>
            <a:solidFill>
              <a:schemeClr val="bg1"/>
            </a:solidFill>
          </p:grpSpPr>
          <p:sp>
            <p:nvSpPr>
              <p:cNvPr id="8" name="Freeform 8"/>
              <p:cNvSpPr>
                <a:spLocks noEditPoints="1"/>
              </p:cNvSpPr>
              <p:nvPr/>
            </p:nvSpPr>
            <p:spPr bwMode="auto">
              <a:xfrm>
                <a:off x="3897313" y="2016126"/>
                <a:ext cx="749300" cy="509588"/>
              </a:xfrm>
              <a:custGeom>
                <a:avLst/>
                <a:gdLst>
                  <a:gd name="T0" fmla="*/ 627 w 631"/>
                  <a:gd name="T1" fmla="*/ 44 h 429"/>
                  <a:gd name="T2" fmla="*/ 469 w 631"/>
                  <a:gd name="T3" fmla="*/ 0 h 429"/>
                  <a:gd name="T4" fmla="*/ 315 w 631"/>
                  <a:gd name="T5" fmla="*/ 41 h 429"/>
                  <a:gd name="T6" fmla="*/ 168 w 631"/>
                  <a:gd name="T7" fmla="*/ 0 h 429"/>
                  <a:gd name="T8" fmla="*/ 3 w 631"/>
                  <a:gd name="T9" fmla="*/ 44 h 429"/>
                  <a:gd name="T10" fmla="*/ 0 w 631"/>
                  <a:gd name="T11" fmla="*/ 52 h 429"/>
                  <a:gd name="T12" fmla="*/ 0 w 631"/>
                  <a:gd name="T13" fmla="*/ 412 h 429"/>
                  <a:gd name="T14" fmla="*/ 23 w 631"/>
                  <a:gd name="T15" fmla="*/ 429 h 429"/>
                  <a:gd name="T16" fmla="*/ 313 w 631"/>
                  <a:gd name="T17" fmla="*/ 429 h 429"/>
                  <a:gd name="T18" fmla="*/ 608 w 631"/>
                  <a:gd name="T19" fmla="*/ 429 h 429"/>
                  <a:gd name="T20" fmla="*/ 631 w 631"/>
                  <a:gd name="T21" fmla="*/ 413 h 429"/>
                  <a:gd name="T22" fmla="*/ 631 w 631"/>
                  <a:gd name="T23" fmla="*/ 52 h 429"/>
                  <a:gd name="T24" fmla="*/ 627 w 631"/>
                  <a:gd name="T25" fmla="*/ 44 h 429"/>
                  <a:gd name="T26" fmla="*/ 304 w 631"/>
                  <a:gd name="T27" fmla="*/ 60 h 429"/>
                  <a:gd name="T28" fmla="*/ 304 w 631"/>
                  <a:gd name="T29" fmla="*/ 393 h 429"/>
                  <a:gd name="T30" fmla="*/ 167 w 631"/>
                  <a:gd name="T31" fmla="*/ 355 h 429"/>
                  <a:gd name="T32" fmla="*/ 40 w 631"/>
                  <a:gd name="T33" fmla="*/ 380 h 429"/>
                  <a:gd name="T34" fmla="*/ 40 w 631"/>
                  <a:gd name="T35" fmla="*/ 46 h 429"/>
                  <a:gd name="T36" fmla="*/ 169 w 631"/>
                  <a:gd name="T37" fmla="*/ 21 h 429"/>
                  <a:gd name="T38" fmla="*/ 304 w 631"/>
                  <a:gd name="T39" fmla="*/ 60 h 429"/>
                  <a:gd name="T40" fmla="*/ 590 w 631"/>
                  <a:gd name="T41" fmla="*/ 45 h 429"/>
                  <a:gd name="T42" fmla="*/ 590 w 631"/>
                  <a:gd name="T43" fmla="*/ 381 h 429"/>
                  <a:gd name="T44" fmla="*/ 462 w 631"/>
                  <a:gd name="T45" fmla="*/ 359 h 429"/>
                  <a:gd name="T46" fmla="*/ 323 w 631"/>
                  <a:gd name="T47" fmla="*/ 394 h 429"/>
                  <a:gd name="T48" fmla="*/ 323 w 631"/>
                  <a:gd name="T49" fmla="*/ 61 h 429"/>
                  <a:gd name="T50" fmla="*/ 469 w 631"/>
                  <a:gd name="T51" fmla="*/ 21 h 429"/>
                  <a:gd name="T52" fmla="*/ 590 w 631"/>
                  <a:gd name="T53" fmla="*/ 45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1" h="429">
                    <a:moveTo>
                      <a:pt x="627" y="44"/>
                    </a:moveTo>
                    <a:cubicBezTo>
                      <a:pt x="593" y="16"/>
                      <a:pt x="534" y="0"/>
                      <a:pt x="469" y="0"/>
                    </a:cubicBezTo>
                    <a:cubicBezTo>
                      <a:pt x="407" y="0"/>
                      <a:pt x="350" y="15"/>
                      <a:pt x="315" y="41"/>
                    </a:cubicBezTo>
                    <a:cubicBezTo>
                      <a:pt x="288" y="15"/>
                      <a:pt x="234" y="0"/>
                      <a:pt x="168" y="0"/>
                    </a:cubicBezTo>
                    <a:cubicBezTo>
                      <a:pt x="100" y="0"/>
                      <a:pt x="37" y="17"/>
                      <a:pt x="3" y="44"/>
                    </a:cubicBezTo>
                    <a:cubicBezTo>
                      <a:pt x="1" y="46"/>
                      <a:pt x="0" y="49"/>
                      <a:pt x="0" y="52"/>
                    </a:cubicBezTo>
                    <a:cubicBezTo>
                      <a:pt x="0" y="412"/>
                      <a:pt x="0" y="412"/>
                      <a:pt x="0" y="412"/>
                    </a:cubicBezTo>
                    <a:cubicBezTo>
                      <a:pt x="0" y="419"/>
                      <a:pt x="9" y="429"/>
                      <a:pt x="23" y="429"/>
                    </a:cubicBezTo>
                    <a:cubicBezTo>
                      <a:pt x="313" y="429"/>
                      <a:pt x="313" y="429"/>
                      <a:pt x="313" y="429"/>
                    </a:cubicBezTo>
                    <a:cubicBezTo>
                      <a:pt x="314" y="429"/>
                      <a:pt x="608" y="429"/>
                      <a:pt x="608" y="429"/>
                    </a:cubicBezTo>
                    <a:cubicBezTo>
                      <a:pt x="618" y="429"/>
                      <a:pt x="631" y="424"/>
                      <a:pt x="631" y="413"/>
                    </a:cubicBezTo>
                    <a:cubicBezTo>
                      <a:pt x="631" y="52"/>
                      <a:pt x="631" y="52"/>
                      <a:pt x="631" y="52"/>
                    </a:cubicBezTo>
                    <a:cubicBezTo>
                      <a:pt x="631" y="49"/>
                      <a:pt x="630" y="46"/>
                      <a:pt x="627" y="44"/>
                    </a:cubicBezTo>
                    <a:close/>
                    <a:moveTo>
                      <a:pt x="304" y="60"/>
                    </a:moveTo>
                    <a:cubicBezTo>
                      <a:pt x="304" y="66"/>
                      <a:pt x="304" y="393"/>
                      <a:pt x="304" y="393"/>
                    </a:cubicBezTo>
                    <a:cubicBezTo>
                      <a:pt x="275" y="369"/>
                      <a:pt x="227" y="355"/>
                      <a:pt x="167" y="355"/>
                    </a:cubicBezTo>
                    <a:cubicBezTo>
                      <a:pt x="120" y="355"/>
                      <a:pt x="75" y="364"/>
                      <a:pt x="40" y="380"/>
                    </a:cubicBezTo>
                    <a:cubicBezTo>
                      <a:pt x="40" y="46"/>
                      <a:pt x="40" y="46"/>
                      <a:pt x="40" y="46"/>
                    </a:cubicBezTo>
                    <a:cubicBezTo>
                      <a:pt x="40" y="46"/>
                      <a:pt x="85" y="21"/>
                      <a:pt x="169" y="21"/>
                    </a:cubicBezTo>
                    <a:cubicBezTo>
                      <a:pt x="266" y="21"/>
                      <a:pt x="304" y="58"/>
                      <a:pt x="304" y="60"/>
                    </a:cubicBezTo>
                    <a:close/>
                    <a:moveTo>
                      <a:pt x="590" y="45"/>
                    </a:moveTo>
                    <a:cubicBezTo>
                      <a:pt x="590" y="381"/>
                      <a:pt x="590" y="381"/>
                      <a:pt x="590" y="381"/>
                    </a:cubicBezTo>
                    <a:cubicBezTo>
                      <a:pt x="554" y="366"/>
                      <a:pt x="505" y="359"/>
                      <a:pt x="462" y="359"/>
                    </a:cubicBezTo>
                    <a:cubicBezTo>
                      <a:pt x="401" y="359"/>
                      <a:pt x="352" y="371"/>
                      <a:pt x="323" y="394"/>
                    </a:cubicBezTo>
                    <a:cubicBezTo>
                      <a:pt x="323" y="61"/>
                      <a:pt x="323" y="61"/>
                      <a:pt x="323" y="61"/>
                    </a:cubicBezTo>
                    <a:cubicBezTo>
                      <a:pt x="323" y="61"/>
                      <a:pt x="368" y="21"/>
                      <a:pt x="469" y="21"/>
                    </a:cubicBezTo>
                    <a:cubicBezTo>
                      <a:pt x="547" y="21"/>
                      <a:pt x="590" y="45"/>
                      <a:pt x="590" y="45"/>
                    </a:cubicBezTo>
                    <a:close/>
                  </a:path>
                </a:pathLst>
              </a:custGeom>
              <a:grpFill/>
              <a:ln>
                <a:noFill/>
              </a:ln>
            </p:spPr>
            <p:txBody>
              <a:bodyPr vert="horz" wrap="square" lIns="91440" tIns="45720" rIns="91440" bIns="45720" numCol="1" anchor="t" anchorCtr="0" compatLnSpc="1"/>
              <a:lstStyle/>
              <a:p>
                <a:endParaRPr lang="zh-CN" altLang="en-US" sz="1800"/>
              </a:p>
            </p:txBody>
          </p:sp>
          <p:sp>
            <p:nvSpPr>
              <p:cNvPr id="10" name="Freeform 24"/>
              <p:cNvSpPr/>
              <p:nvPr/>
            </p:nvSpPr>
            <p:spPr bwMode="auto">
              <a:xfrm>
                <a:off x="3992563" y="2085976"/>
                <a:ext cx="228600" cy="52388"/>
              </a:xfrm>
              <a:custGeom>
                <a:avLst/>
                <a:gdLst>
                  <a:gd name="T0" fmla="*/ 184 w 192"/>
                  <a:gd name="T1" fmla="*/ 44 h 44"/>
                  <a:gd name="T2" fmla="*/ 180 w 192"/>
                  <a:gd name="T3" fmla="*/ 43 h 44"/>
                  <a:gd name="T4" fmla="*/ 10 w 192"/>
                  <a:gd name="T5" fmla="*/ 32 h 44"/>
                  <a:gd name="T6" fmla="*/ 1 w 192"/>
                  <a:gd name="T7" fmla="*/ 27 h 44"/>
                  <a:gd name="T8" fmla="*/ 6 w 192"/>
                  <a:gd name="T9" fmla="*/ 19 h 44"/>
                  <a:gd name="T10" fmla="*/ 188 w 192"/>
                  <a:gd name="T11" fmla="*/ 31 h 44"/>
                  <a:gd name="T12" fmla="*/ 190 w 192"/>
                  <a:gd name="T13" fmla="*/ 41 h 44"/>
                  <a:gd name="T14" fmla="*/ 184 w 192"/>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4">
                    <a:moveTo>
                      <a:pt x="184" y="44"/>
                    </a:moveTo>
                    <a:cubicBezTo>
                      <a:pt x="183" y="44"/>
                      <a:pt x="181" y="44"/>
                      <a:pt x="180" y="43"/>
                    </a:cubicBezTo>
                    <a:cubicBezTo>
                      <a:pt x="150" y="23"/>
                      <a:pt x="83" y="12"/>
                      <a:pt x="10" y="32"/>
                    </a:cubicBezTo>
                    <a:cubicBezTo>
                      <a:pt x="6" y="33"/>
                      <a:pt x="2" y="31"/>
                      <a:pt x="1" y="27"/>
                    </a:cubicBezTo>
                    <a:cubicBezTo>
                      <a:pt x="0" y="23"/>
                      <a:pt x="2" y="20"/>
                      <a:pt x="6" y="19"/>
                    </a:cubicBezTo>
                    <a:cubicBezTo>
                      <a:pt x="73" y="0"/>
                      <a:pt x="148" y="5"/>
                      <a:pt x="188" y="31"/>
                    </a:cubicBezTo>
                    <a:cubicBezTo>
                      <a:pt x="191" y="33"/>
                      <a:pt x="192" y="38"/>
                      <a:pt x="190" y="41"/>
                    </a:cubicBezTo>
                    <a:cubicBezTo>
                      <a:pt x="189" y="43"/>
                      <a:pt x="186" y="44"/>
                      <a:pt x="184" y="44"/>
                    </a:cubicBezTo>
                    <a:close/>
                  </a:path>
                </a:pathLst>
              </a:custGeom>
              <a:grpFill/>
              <a:ln>
                <a:noFill/>
              </a:ln>
            </p:spPr>
            <p:txBody>
              <a:bodyPr vert="horz" wrap="square" lIns="91440" tIns="45720" rIns="91440" bIns="45720" numCol="1" anchor="t" anchorCtr="0" compatLnSpc="1"/>
              <a:lstStyle/>
              <a:p>
                <a:endParaRPr lang="zh-CN" altLang="en-US" sz="1800"/>
              </a:p>
            </p:txBody>
          </p:sp>
          <p:sp>
            <p:nvSpPr>
              <p:cNvPr id="11" name="Freeform 25"/>
              <p:cNvSpPr/>
              <p:nvPr/>
            </p:nvSpPr>
            <p:spPr bwMode="auto">
              <a:xfrm>
                <a:off x="3992563" y="2151063"/>
                <a:ext cx="228600" cy="50800"/>
              </a:xfrm>
              <a:custGeom>
                <a:avLst/>
                <a:gdLst>
                  <a:gd name="T0" fmla="*/ 184 w 192"/>
                  <a:gd name="T1" fmla="*/ 43 h 43"/>
                  <a:gd name="T2" fmla="*/ 180 w 192"/>
                  <a:gd name="T3" fmla="*/ 42 h 43"/>
                  <a:gd name="T4" fmla="*/ 10 w 192"/>
                  <a:gd name="T5" fmla="*/ 32 h 43"/>
                  <a:gd name="T6" fmla="*/ 1 w 192"/>
                  <a:gd name="T7" fmla="*/ 27 h 43"/>
                  <a:gd name="T8" fmla="*/ 6 w 192"/>
                  <a:gd name="T9" fmla="*/ 19 h 43"/>
                  <a:gd name="T10" fmla="*/ 188 w 192"/>
                  <a:gd name="T11" fmla="*/ 30 h 43"/>
                  <a:gd name="T12" fmla="*/ 190 w 192"/>
                  <a:gd name="T13" fmla="*/ 40 h 43"/>
                  <a:gd name="T14" fmla="*/ 184 w 192"/>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3">
                    <a:moveTo>
                      <a:pt x="184" y="43"/>
                    </a:moveTo>
                    <a:cubicBezTo>
                      <a:pt x="183" y="43"/>
                      <a:pt x="181" y="43"/>
                      <a:pt x="180" y="42"/>
                    </a:cubicBezTo>
                    <a:cubicBezTo>
                      <a:pt x="150" y="23"/>
                      <a:pt x="84" y="11"/>
                      <a:pt x="10" y="32"/>
                    </a:cubicBezTo>
                    <a:cubicBezTo>
                      <a:pt x="6" y="33"/>
                      <a:pt x="2" y="31"/>
                      <a:pt x="1" y="27"/>
                    </a:cubicBezTo>
                    <a:cubicBezTo>
                      <a:pt x="0" y="23"/>
                      <a:pt x="2" y="20"/>
                      <a:pt x="6" y="19"/>
                    </a:cubicBezTo>
                    <a:cubicBezTo>
                      <a:pt x="73" y="0"/>
                      <a:pt x="148" y="4"/>
                      <a:pt x="188" y="30"/>
                    </a:cubicBezTo>
                    <a:cubicBezTo>
                      <a:pt x="191" y="32"/>
                      <a:pt x="192" y="37"/>
                      <a:pt x="190" y="40"/>
                    </a:cubicBezTo>
                    <a:cubicBezTo>
                      <a:pt x="188" y="42"/>
                      <a:pt x="186" y="43"/>
                      <a:pt x="184" y="43"/>
                    </a:cubicBezTo>
                    <a:close/>
                  </a:path>
                </a:pathLst>
              </a:custGeom>
              <a:grpFill/>
              <a:ln>
                <a:noFill/>
              </a:ln>
            </p:spPr>
            <p:txBody>
              <a:bodyPr vert="horz" wrap="square" lIns="91440" tIns="45720" rIns="91440" bIns="45720" numCol="1" anchor="t" anchorCtr="0" compatLnSpc="1"/>
              <a:lstStyle/>
              <a:p>
                <a:endParaRPr lang="zh-CN" altLang="en-US" sz="1800"/>
              </a:p>
            </p:txBody>
          </p:sp>
          <p:sp>
            <p:nvSpPr>
              <p:cNvPr id="12" name="Freeform 26"/>
              <p:cNvSpPr/>
              <p:nvPr/>
            </p:nvSpPr>
            <p:spPr bwMode="auto">
              <a:xfrm>
                <a:off x="3992563" y="2214563"/>
                <a:ext cx="230187" cy="50800"/>
              </a:xfrm>
              <a:custGeom>
                <a:avLst/>
                <a:gdLst>
                  <a:gd name="T0" fmla="*/ 185 w 193"/>
                  <a:gd name="T1" fmla="*/ 43 h 43"/>
                  <a:gd name="T2" fmla="*/ 181 w 193"/>
                  <a:gd name="T3" fmla="*/ 42 h 43"/>
                  <a:gd name="T4" fmla="*/ 10 w 193"/>
                  <a:gd name="T5" fmla="*/ 32 h 43"/>
                  <a:gd name="T6" fmla="*/ 1 w 193"/>
                  <a:gd name="T7" fmla="*/ 27 h 43"/>
                  <a:gd name="T8" fmla="*/ 6 w 193"/>
                  <a:gd name="T9" fmla="*/ 18 h 43"/>
                  <a:gd name="T10" fmla="*/ 189 w 193"/>
                  <a:gd name="T11" fmla="*/ 30 h 43"/>
                  <a:gd name="T12" fmla="*/ 191 w 193"/>
                  <a:gd name="T13" fmla="*/ 40 h 43"/>
                  <a:gd name="T14" fmla="*/ 185 w 193"/>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43">
                    <a:moveTo>
                      <a:pt x="185" y="43"/>
                    </a:moveTo>
                    <a:cubicBezTo>
                      <a:pt x="184" y="43"/>
                      <a:pt x="182" y="43"/>
                      <a:pt x="181" y="42"/>
                    </a:cubicBezTo>
                    <a:cubicBezTo>
                      <a:pt x="151" y="22"/>
                      <a:pt x="85" y="11"/>
                      <a:pt x="10" y="32"/>
                    </a:cubicBezTo>
                    <a:cubicBezTo>
                      <a:pt x="6" y="33"/>
                      <a:pt x="2" y="31"/>
                      <a:pt x="1" y="27"/>
                    </a:cubicBezTo>
                    <a:cubicBezTo>
                      <a:pt x="0" y="23"/>
                      <a:pt x="2" y="20"/>
                      <a:pt x="6" y="18"/>
                    </a:cubicBezTo>
                    <a:cubicBezTo>
                      <a:pt x="74" y="0"/>
                      <a:pt x="149" y="4"/>
                      <a:pt x="189" y="30"/>
                    </a:cubicBezTo>
                    <a:cubicBezTo>
                      <a:pt x="192" y="32"/>
                      <a:pt x="193" y="37"/>
                      <a:pt x="191" y="40"/>
                    </a:cubicBezTo>
                    <a:cubicBezTo>
                      <a:pt x="190" y="42"/>
                      <a:pt x="187" y="43"/>
                      <a:pt x="185" y="43"/>
                    </a:cubicBezTo>
                    <a:close/>
                  </a:path>
                </a:pathLst>
              </a:custGeom>
              <a:grpFill/>
              <a:ln>
                <a:noFill/>
              </a:ln>
            </p:spPr>
            <p:txBody>
              <a:bodyPr vert="horz" wrap="square" lIns="91440" tIns="45720" rIns="91440" bIns="45720" numCol="1" anchor="t" anchorCtr="0" compatLnSpc="1"/>
              <a:lstStyle/>
              <a:p>
                <a:endParaRPr lang="zh-CN" altLang="en-US" sz="1800"/>
              </a:p>
            </p:txBody>
          </p:sp>
          <p:sp>
            <p:nvSpPr>
              <p:cNvPr id="13" name="Freeform 27"/>
              <p:cNvSpPr/>
              <p:nvPr/>
            </p:nvSpPr>
            <p:spPr bwMode="auto">
              <a:xfrm>
                <a:off x="3992563" y="2278063"/>
                <a:ext cx="230187" cy="52388"/>
              </a:xfrm>
              <a:custGeom>
                <a:avLst/>
                <a:gdLst>
                  <a:gd name="T0" fmla="*/ 186 w 194"/>
                  <a:gd name="T1" fmla="*/ 44 h 44"/>
                  <a:gd name="T2" fmla="*/ 182 w 194"/>
                  <a:gd name="T3" fmla="*/ 43 h 44"/>
                  <a:gd name="T4" fmla="*/ 10 w 194"/>
                  <a:gd name="T5" fmla="*/ 34 h 44"/>
                  <a:gd name="T6" fmla="*/ 1 w 194"/>
                  <a:gd name="T7" fmla="*/ 30 h 44"/>
                  <a:gd name="T8" fmla="*/ 6 w 194"/>
                  <a:gd name="T9" fmla="*/ 21 h 44"/>
                  <a:gd name="T10" fmla="*/ 190 w 194"/>
                  <a:gd name="T11" fmla="*/ 31 h 44"/>
                  <a:gd name="T12" fmla="*/ 192 w 194"/>
                  <a:gd name="T13" fmla="*/ 41 h 44"/>
                  <a:gd name="T14" fmla="*/ 186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186" y="44"/>
                    </a:moveTo>
                    <a:cubicBezTo>
                      <a:pt x="185" y="44"/>
                      <a:pt x="183" y="44"/>
                      <a:pt x="182" y="43"/>
                    </a:cubicBezTo>
                    <a:cubicBezTo>
                      <a:pt x="144" y="19"/>
                      <a:pt x="78" y="15"/>
                      <a:pt x="10" y="34"/>
                    </a:cubicBezTo>
                    <a:cubicBezTo>
                      <a:pt x="6" y="35"/>
                      <a:pt x="2" y="33"/>
                      <a:pt x="1" y="30"/>
                    </a:cubicBezTo>
                    <a:cubicBezTo>
                      <a:pt x="0" y="26"/>
                      <a:pt x="2" y="22"/>
                      <a:pt x="6" y="21"/>
                    </a:cubicBezTo>
                    <a:cubicBezTo>
                      <a:pt x="79" y="0"/>
                      <a:pt x="148" y="4"/>
                      <a:pt x="190" y="31"/>
                    </a:cubicBezTo>
                    <a:cubicBezTo>
                      <a:pt x="193" y="34"/>
                      <a:pt x="194" y="38"/>
                      <a:pt x="192" y="41"/>
                    </a:cubicBezTo>
                    <a:cubicBezTo>
                      <a:pt x="191" y="43"/>
                      <a:pt x="188" y="44"/>
                      <a:pt x="186" y="44"/>
                    </a:cubicBezTo>
                    <a:close/>
                  </a:path>
                </a:pathLst>
              </a:custGeom>
              <a:grpFill/>
              <a:ln>
                <a:noFill/>
              </a:ln>
            </p:spPr>
            <p:txBody>
              <a:bodyPr vert="horz" wrap="square" lIns="91440" tIns="45720" rIns="91440" bIns="45720" numCol="1" anchor="t" anchorCtr="0" compatLnSpc="1"/>
              <a:lstStyle/>
              <a:p>
                <a:endParaRPr lang="zh-CN" altLang="en-US" sz="1800"/>
              </a:p>
            </p:txBody>
          </p:sp>
          <p:sp>
            <p:nvSpPr>
              <p:cNvPr id="14" name="Freeform 28"/>
              <p:cNvSpPr/>
              <p:nvPr/>
            </p:nvSpPr>
            <p:spPr bwMode="auto">
              <a:xfrm>
                <a:off x="3992563" y="2339976"/>
                <a:ext cx="230187" cy="55563"/>
              </a:xfrm>
              <a:custGeom>
                <a:avLst/>
                <a:gdLst>
                  <a:gd name="T0" fmla="*/ 186 w 194"/>
                  <a:gd name="T1" fmla="*/ 47 h 47"/>
                  <a:gd name="T2" fmla="*/ 182 w 194"/>
                  <a:gd name="T3" fmla="*/ 46 h 47"/>
                  <a:gd name="T4" fmla="*/ 10 w 194"/>
                  <a:gd name="T5" fmla="*/ 38 h 47"/>
                  <a:gd name="T6" fmla="*/ 1 w 194"/>
                  <a:gd name="T7" fmla="*/ 34 h 47"/>
                  <a:gd name="T8" fmla="*/ 5 w 194"/>
                  <a:gd name="T9" fmla="*/ 25 h 47"/>
                  <a:gd name="T10" fmla="*/ 190 w 194"/>
                  <a:gd name="T11" fmla="*/ 34 h 47"/>
                  <a:gd name="T12" fmla="*/ 192 w 194"/>
                  <a:gd name="T13" fmla="*/ 44 h 47"/>
                  <a:gd name="T14" fmla="*/ 186 w 194"/>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7">
                    <a:moveTo>
                      <a:pt x="186" y="47"/>
                    </a:moveTo>
                    <a:cubicBezTo>
                      <a:pt x="185" y="47"/>
                      <a:pt x="183" y="46"/>
                      <a:pt x="182" y="46"/>
                    </a:cubicBezTo>
                    <a:cubicBezTo>
                      <a:pt x="148" y="23"/>
                      <a:pt x="67" y="15"/>
                      <a:pt x="10" y="38"/>
                    </a:cubicBezTo>
                    <a:cubicBezTo>
                      <a:pt x="7" y="39"/>
                      <a:pt x="3" y="37"/>
                      <a:pt x="1" y="34"/>
                    </a:cubicBezTo>
                    <a:cubicBezTo>
                      <a:pt x="0" y="30"/>
                      <a:pt x="1" y="26"/>
                      <a:pt x="5" y="25"/>
                    </a:cubicBezTo>
                    <a:cubicBezTo>
                      <a:pt x="67" y="0"/>
                      <a:pt x="152" y="10"/>
                      <a:pt x="190" y="34"/>
                    </a:cubicBezTo>
                    <a:cubicBezTo>
                      <a:pt x="193" y="36"/>
                      <a:pt x="194" y="40"/>
                      <a:pt x="192" y="44"/>
                    </a:cubicBezTo>
                    <a:cubicBezTo>
                      <a:pt x="190" y="46"/>
                      <a:pt x="188" y="47"/>
                      <a:pt x="186" y="47"/>
                    </a:cubicBezTo>
                    <a:close/>
                  </a:path>
                </a:pathLst>
              </a:custGeom>
              <a:grpFill/>
              <a:ln>
                <a:noFill/>
              </a:ln>
            </p:spPr>
            <p:txBody>
              <a:bodyPr vert="horz" wrap="square" lIns="91440" tIns="45720" rIns="91440" bIns="45720" numCol="1" anchor="t" anchorCtr="0" compatLnSpc="1"/>
              <a:lstStyle/>
              <a:p>
                <a:endParaRPr lang="zh-CN" altLang="en-US" sz="1800"/>
              </a:p>
            </p:txBody>
          </p:sp>
          <p:sp>
            <p:nvSpPr>
              <p:cNvPr id="15" name="Freeform 29"/>
              <p:cNvSpPr/>
              <p:nvPr/>
            </p:nvSpPr>
            <p:spPr bwMode="auto">
              <a:xfrm>
                <a:off x="4321175" y="2085976"/>
                <a:ext cx="230187" cy="52388"/>
              </a:xfrm>
              <a:custGeom>
                <a:avLst/>
                <a:gdLst>
                  <a:gd name="T0" fmla="*/ 8 w 194"/>
                  <a:gd name="T1" fmla="*/ 44 h 44"/>
                  <a:gd name="T2" fmla="*/ 2 w 194"/>
                  <a:gd name="T3" fmla="*/ 41 h 44"/>
                  <a:gd name="T4" fmla="*/ 4 w 194"/>
                  <a:gd name="T5" fmla="*/ 31 h 44"/>
                  <a:gd name="T6" fmla="*/ 188 w 194"/>
                  <a:gd name="T7" fmla="*/ 19 h 44"/>
                  <a:gd name="T8" fmla="*/ 193 w 194"/>
                  <a:gd name="T9" fmla="*/ 27 h 44"/>
                  <a:gd name="T10" fmla="*/ 185 w 194"/>
                  <a:gd name="T11" fmla="*/ 32 h 44"/>
                  <a:gd name="T12" fmla="*/ 12 w 194"/>
                  <a:gd name="T13" fmla="*/ 43 h 44"/>
                  <a:gd name="T14" fmla="*/ 8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8" y="44"/>
                    </a:moveTo>
                    <a:cubicBezTo>
                      <a:pt x="6" y="44"/>
                      <a:pt x="4" y="43"/>
                      <a:pt x="2" y="41"/>
                    </a:cubicBezTo>
                    <a:cubicBezTo>
                      <a:pt x="0" y="38"/>
                      <a:pt x="1" y="33"/>
                      <a:pt x="4" y="31"/>
                    </a:cubicBezTo>
                    <a:cubicBezTo>
                      <a:pt x="45" y="5"/>
                      <a:pt x="121" y="0"/>
                      <a:pt x="188" y="19"/>
                    </a:cubicBezTo>
                    <a:cubicBezTo>
                      <a:pt x="192" y="20"/>
                      <a:pt x="194" y="23"/>
                      <a:pt x="193" y="27"/>
                    </a:cubicBezTo>
                    <a:cubicBezTo>
                      <a:pt x="192" y="31"/>
                      <a:pt x="188" y="33"/>
                      <a:pt x="185" y="32"/>
                    </a:cubicBezTo>
                    <a:cubicBezTo>
                      <a:pt x="113" y="12"/>
                      <a:pt x="44" y="23"/>
                      <a:pt x="12" y="43"/>
                    </a:cubicBezTo>
                    <a:cubicBezTo>
                      <a:pt x="11" y="44"/>
                      <a:pt x="10" y="44"/>
                      <a:pt x="8" y="44"/>
                    </a:cubicBezTo>
                    <a:close/>
                  </a:path>
                </a:pathLst>
              </a:custGeom>
              <a:grpFill/>
              <a:ln>
                <a:noFill/>
              </a:ln>
            </p:spPr>
            <p:txBody>
              <a:bodyPr vert="horz" wrap="square" lIns="91440" tIns="45720" rIns="91440" bIns="45720" numCol="1" anchor="t" anchorCtr="0" compatLnSpc="1"/>
              <a:lstStyle/>
              <a:p>
                <a:endParaRPr lang="zh-CN" altLang="en-US" sz="1800"/>
              </a:p>
            </p:txBody>
          </p:sp>
          <p:sp>
            <p:nvSpPr>
              <p:cNvPr id="16" name="Freeform 30"/>
              <p:cNvSpPr/>
              <p:nvPr/>
            </p:nvSpPr>
            <p:spPr bwMode="auto">
              <a:xfrm>
                <a:off x="4321175" y="2149476"/>
                <a:ext cx="230187" cy="53975"/>
              </a:xfrm>
              <a:custGeom>
                <a:avLst/>
                <a:gdLst>
                  <a:gd name="T0" fmla="*/ 8 w 194"/>
                  <a:gd name="T1" fmla="*/ 45 h 45"/>
                  <a:gd name="T2" fmla="*/ 2 w 194"/>
                  <a:gd name="T3" fmla="*/ 42 h 45"/>
                  <a:gd name="T4" fmla="*/ 5 w 194"/>
                  <a:gd name="T5" fmla="*/ 32 h 45"/>
                  <a:gd name="T6" fmla="*/ 189 w 194"/>
                  <a:gd name="T7" fmla="*/ 19 h 45"/>
                  <a:gd name="T8" fmla="*/ 193 w 194"/>
                  <a:gd name="T9" fmla="*/ 28 h 45"/>
                  <a:gd name="T10" fmla="*/ 185 w 194"/>
                  <a:gd name="T11" fmla="*/ 33 h 45"/>
                  <a:gd name="T12" fmla="*/ 12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6" y="45"/>
                      <a:pt x="4" y="44"/>
                      <a:pt x="2" y="42"/>
                    </a:cubicBezTo>
                    <a:cubicBezTo>
                      <a:pt x="0" y="38"/>
                      <a:pt x="1" y="34"/>
                      <a:pt x="5" y="32"/>
                    </a:cubicBezTo>
                    <a:cubicBezTo>
                      <a:pt x="45" y="6"/>
                      <a:pt x="121" y="0"/>
                      <a:pt x="189" y="19"/>
                    </a:cubicBezTo>
                    <a:cubicBezTo>
                      <a:pt x="192" y="20"/>
                      <a:pt x="194" y="24"/>
                      <a:pt x="193" y="28"/>
                    </a:cubicBezTo>
                    <a:cubicBezTo>
                      <a:pt x="192" y="32"/>
                      <a:pt x="189" y="34"/>
                      <a:pt x="185" y="33"/>
                    </a:cubicBezTo>
                    <a:cubicBezTo>
                      <a:pt x="113" y="13"/>
                      <a:pt x="44" y="23"/>
                      <a:pt x="12" y="44"/>
                    </a:cubicBezTo>
                    <a:cubicBezTo>
                      <a:pt x="11" y="44"/>
                      <a:pt x="10" y="45"/>
                      <a:pt x="8" y="45"/>
                    </a:cubicBezTo>
                    <a:close/>
                  </a:path>
                </a:pathLst>
              </a:custGeom>
              <a:grpFill/>
              <a:ln>
                <a:noFill/>
              </a:ln>
            </p:spPr>
            <p:txBody>
              <a:bodyPr vert="horz" wrap="square" lIns="91440" tIns="45720" rIns="91440" bIns="45720" numCol="1" anchor="t" anchorCtr="0" compatLnSpc="1"/>
              <a:lstStyle/>
              <a:p>
                <a:endParaRPr lang="zh-CN" altLang="en-US" sz="1800"/>
              </a:p>
            </p:txBody>
          </p:sp>
          <p:sp>
            <p:nvSpPr>
              <p:cNvPr id="17" name="Freeform 31"/>
              <p:cNvSpPr/>
              <p:nvPr/>
            </p:nvSpPr>
            <p:spPr bwMode="auto">
              <a:xfrm>
                <a:off x="4321175" y="2214563"/>
                <a:ext cx="230187" cy="53975"/>
              </a:xfrm>
              <a:custGeom>
                <a:avLst/>
                <a:gdLst>
                  <a:gd name="T0" fmla="*/ 8 w 195"/>
                  <a:gd name="T1" fmla="*/ 45 h 45"/>
                  <a:gd name="T2" fmla="*/ 3 w 195"/>
                  <a:gd name="T3" fmla="*/ 41 h 45"/>
                  <a:gd name="T4" fmla="*/ 5 w 195"/>
                  <a:gd name="T5" fmla="*/ 32 h 45"/>
                  <a:gd name="T6" fmla="*/ 189 w 195"/>
                  <a:gd name="T7" fmla="*/ 19 h 45"/>
                  <a:gd name="T8" fmla="*/ 193 w 195"/>
                  <a:gd name="T9" fmla="*/ 28 h 45"/>
                  <a:gd name="T10" fmla="*/ 185 w 195"/>
                  <a:gd name="T11" fmla="*/ 32 h 45"/>
                  <a:gd name="T12" fmla="*/ 12 w 195"/>
                  <a:gd name="T13" fmla="*/ 43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3"/>
                      <a:pt x="3" y="41"/>
                    </a:cubicBezTo>
                    <a:cubicBezTo>
                      <a:pt x="0" y="38"/>
                      <a:pt x="1" y="34"/>
                      <a:pt x="5" y="32"/>
                    </a:cubicBezTo>
                    <a:cubicBezTo>
                      <a:pt x="45" y="5"/>
                      <a:pt x="121" y="0"/>
                      <a:pt x="189" y="19"/>
                    </a:cubicBezTo>
                    <a:cubicBezTo>
                      <a:pt x="192" y="20"/>
                      <a:pt x="195" y="24"/>
                      <a:pt x="193" y="28"/>
                    </a:cubicBezTo>
                    <a:cubicBezTo>
                      <a:pt x="192" y="31"/>
                      <a:pt x="189" y="33"/>
                      <a:pt x="185" y="32"/>
                    </a:cubicBezTo>
                    <a:cubicBezTo>
                      <a:pt x="113" y="12"/>
                      <a:pt x="44" y="23"/>
                      <a:pt x="12" y="43"/>
                    </a:cubicBezTo>
                    <a:cubicBezTo>
                      <a:pt x="11" y="44"/>
                      <a:pt x="10" y="45"/>
                      <a:pt x="8" y="45"/>
                    </a:cubicBezTo>
                    <a:close/>
                  </a:path>
                </a:pathLst>
              </a:custGeom>
              <a:grpFill/>
              <a:ln>
                <a:noFill/>
              </a:ln>
            </p:spPr>
            <p:txBody>
              <a:bodyPr vert="horz" wrap="square" lIns="91440" tIns="45720" rIns="91440" bIns="45720" numCol="1" anchor="t" anchorCtr="0" compatLnSpc="1"/>
              <a:lstStyle/>
              <a:p>
                <a:endParaRPr lang="zh-CN" altLang="en-US" sz="1800"/>
              </a:p>
            </p:txBody>
          </p:sp>
          <p:sp>
            <p:nvSpPr>
              <p:cNvPr id="18" name="Freeform 32"/>
              <p:cNvSpPr/>
              <p:nvPr/>
            </p:nvSpPr>
            <p:spPr bwMode="auto">
              <a:xfrm>
                <a:off x="4321175" y="2278063"/>
                <a:ext cx="230187" cy="52388"/>
              </a:xfrm>
              <a:custGeom>
                <a:avLst/>
                <a:gdLst>
                  <a:gd name="T0" fmla="*/ 8 w 195"/>
                  <a:gd name="T1" fmla="*/ 45 h 45"/>
                  <a:gd name="T2" fmla="*/ 3 w 195"/>
                  <a:gd name="T3" fmla="*/ 42 h 45"/>
                  <a:gd name="T4" fmla="*/ 5 w 195"/>
                  <a:gd name="T5" fmla="*/ 32 h 45"/>
                  <a:gd name="T6" fmla="*/ 189 w 195"/>
                  <a:gd name="T7" fmla="*/ 20 h 45"/>
                  <a:gd name="T8" fmla="*/ 194 w 195"/>
                  <a:gd name="T9" fmla="*/ 28 h 45"/>
                  <a:gd name="T10" fmla="*/ 185 w 195"/>
                  <a:gd name="T11" fmla="*/ 33 h 45"/>
                  <a:gd name="T12" fmla="*/ 12 w 195"/>
                  <a:gd name="T13" fmla="*/ 44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4"/>
                      <a:pt x="3" y="42"/>
                    </a:cubicBezTo>
                    <a:cubicBezTo>
                      <a:pt x="0" y="39"/>
                      <a:pt x="1" y="34"/>
                      <a:pt x="5" y="32"/>
                    </a:cubicBezTo>
                    <a:cubicBezTo>
                      <a:pt x="38" y="11"/>
                      <a:pt x="118" y="0"/>
                      <a:pt x="189" y="20"/>
                    </a:cubicBezTo>
                    <a:cubicBezTo>
                      <a:pt x="192" y="21"/>
                      <a:pt x="195" y="25"/>
                      <a:pt x="194" y="28"/>
                    </a:cubicBezTo>
                    <a:cubicBezTo>
                      <a:pt x="192" y="32"/>
                      <a:pt x="189" y="34"/>
                      <a:pt x="185" y="33"/>
                    </a:cubicBezTo>
                    <a:cubicBezTo>
                      <a:pt x="120" y="15"/>
                      <a:pt x="43" y="24"/>
                      <a:pt x="12" y="44"/>
                    </a:cubicBezTo>
                    <a:cubicBezTo>
                      <a:pt x="11" y="45"/>
                      <a:pt x="10" y="45"/>
                      <a:pt x="8" y="45"/>
                    </a:cubicBezTo>
                    <a:close/>
                  </a:path>
                </a:pathLst>
              </a:custGeom>
              <a:grpFill/>
              <a:ln>
                <a:noFill/>
              </a:ln>
            </p:spPr>
            <p:txBody>
              <a:bodyPr vert="horz" wrap="square" lIns="91440" tIns="45720" rIns="91440" bIns="45720" numCol="1" anchor="t" anchorCtr="0" compatLnSpc="1"/>
              <a:lstStyle/>
              <a:p>
                <a:endParaRPr lang="zh-CN" altLang="en-US" sz="1800"/>
              </a:p>
            </p:txBody>
          </p:sp>
          <p:sp>
            <p:nvSpPr>
              <p:cNvPr id="19" name="Freeform 33"/>
              <p:cNvSpPr/>
              <p:nvPr/>
            </p:nvSpPr>
            <p:spPr bwMode="auto">
              <a:xfrm>
                <a:off x="4321175" y="2343151"/>
                <a:ext cx="230187" cy="53975"/>
              </a:xfrm>
              <a:custGeom>
                <a:avLst/>
                <a:gdLst>
                  <a:gd name="T0" fmla="*/ 8 w 194"/>
                  <a:gd name="T1" fmla="*/ 45 h 45"/>
                  <a:gd name="T2" fmla="*/ 2 w 194"/>
                  <a:gd name="T3" fmla="*/ 42 h 45"/>
                  <a:gd name="T4" fmla="*/ 4 w 194"/>
                  <a:gd name="T5" fmla="*/ 32 h 45"/>
                  <a:gd name="T6" fmla="*/ 188 w 194"/>
                  <a:gd name="T7" fmla="*/ 19 h 45"/>
                  <a:gd name="T8" fmla="*/ 193 w 194"/>
                  <a:gd name="T9" fmla="*/ 28 h 45"/>
                  <a:gd name="T10" fmla="*/ 184 w 194"/>
                  <a:gd name="T11" fmla="*/ 33 h 45"/>
                  <a:gd name="T12" fmla="*/ 11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5" y="45"/>
                      <a:pt x="3" y="44"/>
                      <a:pt x="2" y="42"/>
                    </a:cubicBezTo>
                    <a:cubicBezTo>
                      <a:pt x="0" y="38"/>
                      <a:pt x="0" y="34"/>
                      <a:pt x="4" y="32"/>
                    </a:cubicBezTo>
                    <a:cubicBezTo>
                      <a:pt x="44" y="6"/>
                      <a:pt x="120" y="0"/>
                      <a:pt x="188" y="19"/>
                    </a:cubicBezTo>
                    <a:cubicBezTo>
                      <a:pt x="191" y="20"/>
                      <a:pt x="194" y="24"/>
                      <a:pt x="193" y="28"/>
                    </a:cubicBezTo>
                    <a:cubicBezTo>
                      <a:pt x="192" y="32"/>
                      <a:pt x="188" y="34"/>
                      <a:pt x="184" y="33"/>
                    </a:cubicBezTo>
                    <a:cubicBezTo>
                      <a:pt x="113" y="13"/>
                      <a:pt x="43" y="23"/>
                      <a:pt x="11" y="44"/>
                    </a:cubicBezTo>
                    <a:cubicBezTo>
                      <a:pt x="10" y="45"/>
                      <a:pt x="9" y="45"/>
                      <a:pt x="8" y="45"/>
                    </a:cubicBezTo>
                    <a:close/>
                  </a:path>
                </a:pathLst>
              </a:custGeom>
              <a:grpFill/>
              <a:ln>
                <a:noFill/>
              </a:ln>
            </p:spPr>
            <p:txBody>
              <a:bodyPr vert="horz" wrap="square" lIns="91440" tIns="45720" rIns="91440" bIns="45720" numCol="1" anchor="t" anchorCtr="0" compatLnSpc="1"/>
              <a:lstStyle/>
              <a:p>
                <a:endParaRPr lang="zh-CN" altLang="en-US" sz="1800"/>
              </a:p>
            </p:txBody>
          </p:sp>
        </p:grpSp>
      </p:gr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Rectangle 3"/>
          <p:cNvSpPr>
            <a:spLocks noGrp="1" noChangeArrowheads="1"/>
          </p:cNvSpPr>
          <p:nvPr/>
        </p:nvSpPr>
        <p:spPr>
          <a:xfrm>
            <a:off x="457200" y="854075"/>
            <a:ext cx="8229600" cy="3160395"/>
          </a:xfrm>
          <a:prstGeom prst="rect">
            <a:avLst/>
          </a:prstGeom>
          <a:noFill/>
          <a:ln>
            <a:noFill/>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spcBef>
                <a:spcPts val="0"/>
              </a:spcBef>
              <a:buFont typeface="Wingdings" panose="05000000000000000000" pitchFamily="2" charset="2"/>
              <a:buNone/>
            </a:pPr>
            <a:r>
              <a:rPr lang="en-US" altLang="zh-CN" sz="1600" b="1" dirty="0">
                <a:latin typeface="宋体" panose="02010600030101010101" pitchFamily="2" charset="-122"/>
                <a:ea typeface="宋体" panose="02010600030101010101" pitchFamily="2" charset="-122"/>
                <a:cs typeface="宋体" panose="02010600030101010101" pitchFamily="2" charset="-122"/>
                <a:sym typeface="+mn-ea"/>
              </a:rPr>
              <a:t>      0 </a:t>
            </a:r>
            <a:r>
              <a:rPr lang="zh-CN" altLang="en-US" sz="1600" b="1" dirty="0">
                <a:latin typeface="宋体" panose="02010600030101010101" pitchFamily="2" charset="-122"/>
                <a:ea typeface="宋体" panose="02010600030101010101" pitchFamily="2" charset="-122"/>
                <a:cs typeface="宋体" panose="02010600030101010101" pitchFamily="2" charset="-122"/>
                <a:sym typeface="+mn-ea"/>
              </a:rPr>
              <a:t>器质性精神障碍</a:t>
            </a:r>
            <a:br>
              <a:rPr lang="zh-CN" altLang="en-US" sz="1600" dirty="0">
                <a:latin typeface="宋体" panose="02010600030101010101" pitchFamily="2" charset="-122"/>
                <a:ea typeface="宋体" panose="02010600030101010101" pitchFamily="2" charset="-122"/>
                <a:cs typeface="宋体" panose="02010600030101010101" pitchFamily="2" charset="-122"/>
                <a:sym typeface="+mn-ea"/>
              </a:rPr>
            </a:b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1600" b="1" dirty="0">
                <a:latin typeface="宋体" panose="02010600030101010101" pitchFamily="2" charset="-122"/>
                <a:ea typeface="宋体" panose="02010600030101010101" pitchFamily="2" charset="-122"/>
                <a:cs typeface="宋体" panose="02010600030101010101" pitchFamily="2" charset="-122"/>
                <a:sym typeface="+mn-ea"/>
              </a:rPr>
              <a:t>1 </a:t>
            </a:r>
            <a:r>
              <a:rPr lang="zh-CN" altLang="en-US" sz="1600" b="1" dirty="0">
                <a:latin typeface="宋体" panose="02010600030101010101" pitchFamily="2" charset="-122"/>
                <a:ea typeface="宋体" panose="02010600030101010101" pitchFamily="2" charset="-122"/>
                <a:cs typeface="宋体" panose="02010600030101010101" pitchFamily="2" charset="-122"/>
                <a:sym typeface="+mn-ea"/>
              </a:rPr>
              <a:t>精神活性物质或非成瘾物质所致精神障碍</a:t>
            </a:r>
            <a:endParaRPr lang="zh-CN" altLang="en-US" sz="1600" b="1" dirty="0">
              <a:latin typeface="宋体" panose="02010600030101010101" pitchFamily="2" charset="-122"/>
              <a:ea typeface="宋体" panose="02010600030101010101" pitchFamily="2" charset="-122"/>
              <a:cs typeface="宋体" panose="02010600030101010101" pitchFamily="2" charset="-122"/>
              <a:sym typeface="+mn-ea"/>
            </a:endParaRPr>
          </a:p>
          <a:p>
            <a:pPr>
              <a:lnSpc>
                <a:spcPct val="150000"/>
              </a:lnSpc>
              <a:spcBef>
                <a:spcPts val="0"/>
              </a:spcBef>
              <a:buFont typeface="Wingdings" panose="05000000000000000000" pitchFamily="2" charset="2"/>
              <a:buNone/>
            </a:pPr>
            <a:r>
              <a:rPr lang="zh-CN" altLang="en-US" sz="1600" b="1"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1600" b="1" dirty="0">
                <a:latin typeface="宋体" panose="02010600030101010101" pitchFamily="2" charset="-122"/>
                <a:ea typeface="宋体" panose="02010600030101010101" pitchFamily="2" charset="-122"/>
                <a:cs typeface="宋体" panose="02010600030101010101" pitchFamily="2" charset="-122"/>
                <a:sym typeface="+mn-ea"/>
              </a:rPr>
              <a:t>2 </a:t>
            </a:r>
            <a:r>
              <a:rPr lang="zh-CN" altLang="en-US" sz="1600" b="1" dirty="0">
                <a:latin typeface="宋体" panose="02010600030101010101" pitchFamily="2" charset="-122"/>
                <a:ea typeface="宋体" panose="02010600030101010101" pitchFamily="2" charset="-122"/>
                <a:cs typeface="宋体" panose="02010600030101010101" pitchFamily="2" charset="-122"/>
                <a:sym typeface="+mn-ea"/>
              </a:rPr>
              <a:t>精神分裂症（分裂症）和其他精神病性障碍</a:t>
            </a:r>
            <a:endParaRPr lang="zh-CN" altLang="en-US" sz="1600" b="1" dirty="0">
              <a:latin typeface="宋体" panose="02010600030101010101" pitchFamily="2" charset="-122"/>
              <a:ea typeface="宋体" panose="02010600030101010101" pitchFamily="2" charset="-122"/>
              <a:cs typeface="宋体" panose="02010600030101010101" pitchFamily="2" charset="-122"/>
              <a:sym typeface="+mn-ea"/>
            </a:endParaRPr>
          </a:p>
          <a:p>
            <a:pPr>
              <a:lnSpc>
                <a:spcPct val="150000"/>
              </a:lnSpc>
              <a:spcBef>
                <a:spcPts val="0"/>
              </a:spcBef>
              <a:buFont typeface="Wingdings" panose="05000000000000000000" pitchFamily="2" charset="2"/>
              <a:buNone/>
            </a:pPr>
            <a:r>
              <a:rPr lang="zh-CN" altLang="en-US" sz="1600" b="1"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1600" b="1" dirty="0">
                <a:latin typeface="宋体" panose="02010600030101010101" pitchFamily="2" charset="-122"/>
                <a:ea typeface="宋体" panose="02010600030101010101" pitchFamily="2" charset="-122"/>
                <a:cs typeface="宋体" panose="02010600030101010101" pitchFamily="2" charset="-122"/>
                <a:sym typeface="+mn-ea"/>
              </a:rPr>
              <a:t>3 </a:t>
            </a:r>
            <a:r>
              <a:rPr lang="zh-CN" altLang="en-US" sz="1600" b="1" dirty="0">
                <a:latin typeface="宋体" panose="02010600030101010101" pitchFamily="2" charset="-122"/>
                <a:ea typeface="宋体" panose="02010600030101010101" pitchFamily="2" charset="-122"/>
                <a:cs typeface="宋体" panose="02010600030101010101" pitchFamily="2" charset="-122"/>
                <a:sym typeface="+mn-ea"/>
              </a:rPr>
              <a:t>心境障碍（情感性精神障碍）</a:t>
            </a:r>
            <a:br>
              <a:rPr lang="zh-CN" altLang="en-US" sz="1600" dirty="0">
                <a:latin typeface="宋体" panose="02010600030101010101" pitchFamily="2" charset="-122"/>
                <a:ea typeface="宋体" panose="02010600030101010101" pitchFamily="2" charset="-122"/>
                <a:cs typeface="宋体" panose="02010600030101010101" pitchFamily="2" charset="-122"/>
                <a:sym typeface="+mn-ea"/>
              </a:rPr>
            </a:b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1600" b="1" dirty="0">
                <a:latin typeface="宋体" panose="02010600030101010101" pitchFamily="2" charset="-122"/>
                <a:ea typeface="宋体" panose="02010600030101010101" pitchFamily="2" charset="-122"/>
                <a:cs typeface="宋体" panose="02010600030101010101" pitchFamily="2" charset="-122"/>
                <a:sym typeface="+mn-ea"/>
              </a:rPr>
              <a:t>4 </a:t>
            </a:r>
            <a:r>
              <a:rPr lang="zh-CN" altLang="en-US" sz="1600" b="1" dirty="0">
                <a:latin typeface="宋体" panose="02010600030101010101" pitchFamily="2" charset="-122"/>
                <a:ea typeface="宋体" panose="02010600030101010101" pitchFamily="2" charset="-122"/>
                <a:cs typeface="宋体" panose="02010600030101010101" pitchFamily="2" charset="-122"/>
                <a:sym typeface="+mn-ea"/>
              </a:rPr>
              <a:t>癔症、应激相关障碍、神经症</a:t>
            </a:r>
            <a:br>
              <a:rPr lang="zh-CN" altLang="en-US" sz="1600" dirty="0">
                <a:latin typeface="宋体" panose="02010600030101010101" pitchFamily="2" charset="-122"/>
                <a:ea typeface="宋体" panose="02010600030101010101" pitchFamily="2" charset="-122"/>
                <a:cs typeface="宋体" panose="02010600030101010101" pitchFamily="2" charset="-122"/>
                <a:sym typeface="+mn-ea"/>
              </a:rPr>
            </a:b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1600" b="1" dirty="0">
                <a:latin typeface="宋体" panose="02010600030101010101" pitchFamily="2" charset="-122"/>
                <a:ea typeface="宋体" panose="02010600030101010101" pitchFamily="2" charset="-122"/>
                <a:cs typeface="宋体" panose="02010600030101010101" pitchFamily="2" charset="-122"/>
                <a:sym typeface="+mn-ea"/>
              </a:rPr>
              <a:t>5 </a:t>
            </a:r>
            <a:r>
              <a:rPr lang="zh-CN" altLang="en-US" sz="1600" b="1" dirty="0">
                <a:latin typeface="宋体" panose="02010600030101010101" pitchFamily="2" charset="-122"/>
                <a:ea typeface="宋体" panose="02010600030101010101" pitchFamily="2" charset="-122"/>
                <a:cs typeface="宋体" panose="02010600030101010101" pitchFamily="2" charset="-122"/>
                <a:sym typeface="+mn-ea"/>
              </a:rPr>
              <a:t>心理因素相关生理障碍</a:t>
            </a:r>
            <a:br>
              <a:rPr lang="zh-CN" altLang="en-US" sz="1600" dirty="0">
                <a:latin typeface="宋体" panose="02010600030101010101" pitchFamily="2" charset="-122"/>
                <a:ea typeface="宋体" panose="02010600030101010101" pitchFamily="2" charset="-122"/>
                <a:cs typeface="宋体" panose="02010600030101010101" pitchFamily="2" charset="-122"/>
                <a:sym typeface="+mn-ea"/>
              </a:rPr>
            </a:b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1600" b="1" dirty="0">
                <a:latin typeface="宋体" panose="02010600030101010101" pitchFamily="2" charset="-122"/>
                <a:ea typeface="宋体" panose="02010600030101010101" pitchFamily="2" charset="-122"/>
                <a:cs typeface="宋体" panose="02010600030101010101" pitchFamily="2" charset="-122"/>
                <a:sym typeface="+mn-ea"/>
              </a:rPr>
              <a:t>6 </a:t>
            </a:r>
            <a:r>
              <a:rPr lang="zh-CN" altLang="en-US" sz="1600" b="1" dirty="0">
                <a:latin typeface="宋体" panose="02010600030101010101" pitchFamily="2" charset="-122"/>
                <a:ea typeface="宋体" panose="02010600030101010101" pitchFamily="2" charset="-122"/>
                <a:cs typeface="宋体" panose="02010600030101010101" pitchFamily="2" charset="-122"/>
                <a:sym typeface="+mn-ea"/>
              </a:rPr>
              <a:t>人格障碍、习惯与冲动控制障碍、性心理障碍</a:t>
            </a:r>
            <a:endParaRPr lang="zh-CN" altLang="en-US" sz="1600" b="1" dirty="0">
              <a:latin typeface="宋体" panose="02010600030101010101" pitchFamily="2" charset="-122"/>
              <a:ea typeface="宋体" panose="02010600030101010101" pitchFamily="2" charset="-122"/>
              <a:cs typeface="宋体" panose="02010600030101010101" pitchFamily="2" charset="-122"/>
              <a:sym typeface="+mn-ea"/>
            </a:endParaRPr>
          </a:p>
          <a:p>
            <a:pPr>
              <a:lnSpc>
                <a:spcPct val="150000"/>
              </a:lnSpc>
              <a:spcBef>
                <a:spcPts val="0"/>
              </a:spcBef>
              <a:buFont typeface="Wingdings" panose="05000000000000000000" pitchFamily="2" charset="2"/>
              <a:buNone/>
            </a:pPr>
            <a:r>
              <a:rPr lang="zh-CN" altLang="en-US" sz="1600" b="1"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1600" b="1" dirty="0">
                <a:latin typeface="宋体" panose="02010600030101010101" pitchFamily="2" charset="-122"/>
                <a:ea typeface="宋体" panose="02010600030101010101" pitchFamily="2" charset="-122"/>
                <a:cs typeface="宋体" panose="02010600030101010101" pitchFamily="2" charset="-122"/>
                <a:sym typeface="+mn-ea"/>
              </a:rPr>
              <a:t>7 </a:t>
            </a:r>
            <a:r>
              <a:rPr lang="zh-CN" altLang="en-US" sz="1600" b="1" dirty="0">
                <a:latin typeface="宋体" panose="02010600030101010101" pitchFamily="2" charset="-122"/>
                <a:ea typeface="宋体" panose="02010600030101010101" pitchFamily="2" charset="-122"/>
                <a:cs typeface="宋体" panose="02010600030101010101" pitchFamily="2" charset="-122"/>
                <a:sym typeface="+mn-ea"/>
              </a:rPr>
              <a:t>精神发育迟滞与童年和少年期心理发育障碍</a:t>
            </a:r>
            <a:endParaRPr lang="zh-CN" altLang="en-US" sz="1600" b="1" dirty="0">
              <a:latin typeface="宋体" panose="02010600030101010101" pitchFamily="2" charset="-122"/>
              <a:ea typeface="宋体" panose="02010600030101010101" pitchFamily="2" charset="-122"/>
              <a:cs typeface="宋体" panose="02010600030101010101" pitchFamily="2" charset="-122"/>
              <a:sym typeface="+mn-ea"/>
            </a:endParaRPr>
          </a:p>
          <a:p>
            <a:pPr>
              <a:lnSpc>
                <a:spcPct val="150000"/>
              </a:lnSpc>
              <a:spcBef>
                <a:spcPts val="0"/>
              </a:spcBef>
              <a:buFont typeface="Wingdings" panose="05000000000000000000" pitchFamily="2" charset="2"/>
              <a:buNone/>
            </a:pPr>
            <a:r>
              <a:rPr lang="zh-CN" altLang="en-US" sz="1600" b="1"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1600" b="1" dirty="0">
                <a:latin typeface="宋体" panose="02010600030101010101" pitchFamily="2" charset="-122"/>
                <a:ea typeface="宋体" panose="02010600030101010101" pitchFamily="2" charset="-122"/>
                <a:cs typeface="宋体" panose="02010600030101010101" pitchFamily="2" charset="-122"/>
                <a:sym typeface="+mn-ea"/>
              </a:rPr>
              <a:t>8 </a:t>
            </a:r>
            <a:r>
              <a:rPr lang="zh-CN" altLang="en-US" sz="1600" b="1" dirty="0">
                <a:latin typeface="宋体" panose="02010600030101010101" pitchFamily="2" charset="-122"/>
                <a:ea typeface="宋体" panose="02010600030101010101" pitchFamily="2" charset="-122"/>
                <a:cs typeface="宋体" panose="02010600030101010101" pitchFamily="2" charset="-122"/>
                <a:sym typeface="+mn-ea"/>
              </a:rPr>
              <a:t>童年和少年期的多动障碍、品行障碍、情绪障碍</a:t>
            </a:r>
            <a:endParaRPr lang="zh-CN" altLang="en-US" sz="1600" b="1" dirty="0">
              <a:latin typeface="宋体" panose="02010600030101010101" pitchFamily="2" charset="-122"/>
              <a:ea typeface="宋体" panose="02010600030101010101" pitchFamily="2" charset="-122"/>
              <a:cs typeface="宋体" panose="02010600030101010101" pitchFamily="2" charset="-122"/>
              <a:sym typeface="+mn-ea"/>
            </a:endParaRPr>
          </a:p>
          <a:p>
            <a:pPr>
              <a:lnSpc>
                <a:spcPct val="150000"/>
              </a:lnSpc>
              <a:spcBef>
                <a:spcPts val="0"/>
              </a:spcBef>
              <a:buFont typeface="Wingdings" panose="05000000000000000000" pitchFamily="2" charset="2"/>
              <a:buNone/>
            </a:pPr>
            <a:r>
              <a:rPr lang="zh-CN" altLang="en-US" sz="1600" b="1"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1600" b="1" dirty="0">
                <a:latin typeface="宋体" panose="02010600030101010101" pitchFamily="2" charset="-122"/>
                <a:ea typeface="宋体" panose="02010600030101010101" pitchFamily="2" charset="-122"/>
                <a:cs typeface="宋体" panose="02010600030101010101" pitchFamily="2" charset="-122"/>
                <a:sym typeface="+mn-ea"/>
              </a:rPr>
              <a:t>9 </a:t>
            </a:r>
            <a:r>
              <a:rPr lang="zh-CN" altLang="en-US" sz="1600" b="1" dirty="0">
                <a:latin typeface="宋体" panose="02010600030101010101" pitchFamily="2" charset="-122"/>
                <a:ea typeface="宋体" panose="02010600030101010101" pitchFamily="2" charset="-122"/>
                <a:cs typeface="宋体" panose="02010600030101010101" pitchFamily="2" charset="-122"/>
                <a:sym typeface="+mn-ea"/>
              </a:rPr>
              <a:t>其他精神障碍和心理卫生情况</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859155" y="414655"/>
            <a:ext cx="6415405" cy="829945"/>
          </a:xfrm>
          <a:prstGeom prst="rect">
            <a:avLst/>
          </a:prstGeom>
          <a:noFill/>
        </p:spPr>
        <p:txBody>
          <a:bodyPr wrap="square" rtlCol="0">
            <a:spAutoFit/>
          </a:bodyPr>
          <a:p>
            <a:r>
              <a:rPr lang="zh-CN" altLang="en-US" sz="2400" b="1">
                <a:latin typeface="宋体" panose="02010600030101010101" pitchFamily="2" charset="-122"/>
                <a:ea typeface="宋体" panose="02010600030101010101" pitchFamily="2" charset="-122"/>
              </a:rPr>
              <a:t>中国精神障碍分类及诊断标准  </a:t>
            </a:r>
            <a:r>
              <a:rPr lang="en-US" altLang="zh-CN" sz="2400">
                <a:solidFill>
                  <a:srgbClr val="FF0000"/>
                </a:solidFill>
                <a:latin typeface="黑体" panose="02010609060101010101" charset="-122"/>
                <a:ea typeface="黑体" panose="02010609060101010101" charset="-122"/>
                <a:sym typeface="+mn-ea"/>
              </a:rPr>
              <a:t>CCMD-3</a:t>
            </a:r>
            <a:endParaRPr lang="en-US" altLang="zh-CN" sz="2400">
              <a:solidFill>
                <a:srgbClr val="FF0000"/>
              </a:solidFill>
              <a:latin typeface="黑体" panose="02010609060101010101" charset="-122"/>
              <a:ea typeface="黑体" panose="02010609060101010101" charset="-122"/>
            </a:endParaRPr>
          </a:p>
          <a:p>
            <a:endParaRPr lang="zh-CN" altLang="en-US" sz="2400" b="1">
              <a:latin typeface="宋体" panose="02010600030101010101" pitchFamily="2" charset="-122"/>
              <a:ea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52475" y="635000"/>
            <a:ext cx="6991985" cy="4215765"/>
          </a:xfrm>
          <a:prstGeom prst="rect">
            <a:avLst/>
          </a:prstGeom>
          <a:noFill/>
        </p:spPr>
        <p:txBody>
          <a:bodyPr wrap="square" rtlCol="0">
            <a:spAutoFit/>
          </a:bodyPr>
          <a:p>
            <a:pPr>
              <a:buClr>
                <a:srgbClr val="FF0000"/>
              </a:buClr>
              <a:buSzPct val="90000"/>
              <a:buFont typeface="Wingdings" panose="05000000000000000000" pitchFamily="2" charset="2"/>
              <a:buChar char="Ø"/>
            </a:pPr>
            <a:r>
              <a:rPr lang="en-US" altLang="zh-CN" sz="20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1986</a:t>
            </a:r>
            <a:r>
              <a:rPr lang="zh-CN" altLang="en-US" sz="20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年</a:t>
            </a:r>
            <a:r>
              <a:rPr lang="en-US" altLang="zh-CN" sz="20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4</a:t>
            </a:r>
            <a:r>
              <a:rPr lang="zh-CN" altLang="en-US" sz="20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月日本歌星冈田由希子跳楼自杀被媒体大肆渲染后两周，日本几乎天天有青少年自杀，十多天竟达二十余人。据统计，</a:t>
            </a:r>
            <a:r>
              <a:rPr lang="en-US" altLang="zh-CN" sz="20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1986</a:t>
            </a:r>
            <a:r>
              <a:rPr lang="zh-CN" altLang="en-US" sz="20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年的头</a:t>
            </a:r>
            <a:r>
              <a:rPr lang="en-US" altLang="zh-CN" sz="20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11</a:t>
            </a:r>
            <a:r>
              <a:rPr lang="zh-CN" altLang="en-US" sz="20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个月，日本青少年自杀达</a:t>
            </a:r>
            <a:r>
              <a:rPr lang="en-US" altLang="zh-CN" sz="20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333</a:t>
            </a:r>
            <a:r>
              <a:rPr lang="zh-CN" altLang="en-US" sz="20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人，比</a:t>
            </a:r>
            <a:r>
              <a:rPr lang="en-US" altLang="zh-CN" sz="20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1985</a:t>
            </a:r>
            <a:r>
              <a:rPr lang="zh-CN" altLang="en-US" sz="20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年同期高</a:t>
            </a:r>
            <a:r>
              <a:rPr lang="en-US" altLang="zh-CN" sz="20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44%</a:t>
            </a:r>
            <a:r>
              <a:rPr lang="zh-CN" altLang="en-US" sz="20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，心理学家称之为“由希子症候群”。</a:t>
            </a:r>
            <a:endParaRPr lang="zh-CN" altLang="en-US" sz="2000" b="0" dirty="0">
              <a:solidFill>
                <a:srgbClr val="0000CC"/>
              </a:solidFill>
              <a:latin typeface="宋体" panose="02010600030101010101" pitchFamily="2" charset="-122"/>
              <a:ea typeface="宋体" panose="02010600030101010101" pitchFamily="2" charset="-122"/>
              <a:cs typeface="宋体" panose="02010600030101010101" pitchFamily="2" charset="-122"/>
            </a:endParaRPr>
          </a:p>
          <a:p>
            <a:pPr>
              <a:spcBef>
                <a:spcPct val="40000"/>
              </a:spcBef>
              <a:buClr>
                <a:srgbClr val="FF0000"/>
              </a:buClr>
              <a:buSzPct val="90000"/>
              <a:buFont typeface="Wingdings" panose="05000000000000000000" pitchFamily="2" charset="2"/>
              <a:buChar char="Ø"/>
            </a:pPr>
            <a:r>
              <a:rPr lang="en-US" altLang="zh-CN" sz="20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2003</a:t>
            </a:r>
            <a:r>
              <a:rPr lang="zh-CN" altLang="en-US" sz="20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年</a:t>
            </a:r>
            <a:r>
              <a:rPr lang="en-US" altLang="zh-CN" sz="20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4</a:t>
            </a:r>
            <a:r>
              <a:rPr lang="zh-CN" altLang="en-US" sz="20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月</a:t>
            </a:r>
            <a:r>
              <a:rPr lang="en-US" altLang="zh-CN" sz="20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20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日，张国荣自杀被媒体的大肆渲染。从</a:t>
            </a:r>
            <a:r>
              <a:rPr lang="en-US" altLang="zh-CN" sz="20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20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日深夜到</a:t>
            </a:r>
            <a:r>
              <a:rPr lang="en-US" altLang="zh-CN" sz="20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20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日凌晨</a:t>
            </a:r>
            <a:r>
              <a:rPr lang="en-US" altLang="zh-CN" sz="20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9</a:t>
            </a:r>
            <a:r>
              <a:rPr lang="zh-CN" altLang="en-US" sz="20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小时内，全香港有</a:t>
            </a:r>
            <a:r>
              <a:rPr lang="en-US" altLang="zh-CN" sz="20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6</a:t>
            </a:r>
            <a:r>
              <a:rPr lang="zh-CN" altLang="en-US" sz="20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名男女跳楼自杀。心理学家指出，“艺人张国荣自杀身亡，强化了原本已有自杀倾向人的寻死欲念”。香港的专项研究也显示：媒体大篇幅报道张国荣死讯后，</a:t>
            </a:r>
            <a:r>
              <a:rPr lang="en-US" altLang="zh-CN" sz="20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4</a:t>
            </a:r>
            <a:r>
              <a:rPr lang="zh-CN" altLang="en-US" sz="20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月份香港共有</a:t>
            </a:r>
            <a:r>
              <a:rPr lang="en-US" altLang="zh-CN" sz="20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131</a:t>
            </a:r>
            <a:r>
              <a:rPr lang="zh-CN" altLang="en-US" sz="20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宗自杀身亡个案，较</a:t>
            </a:r>
            <a:r>
              <a:rPr lang="en-US" altLang="zh-CN" sz="20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3</a:t>
            </a:r>
            <a:r>
              <a:rPr lang="zh-CN" altLang="en-US" sz="20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月份增加</a:t>
            </a:r>
            <a:r>
              <a:rPr lang="en-US" altLang="zh-CN" sz="20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32</a:t>
            </a:r>
            <a:r>
              <a:rPr lang="zh-CN" altLang="en-US" sz="20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％，亦较</a:t>
            </a:r>
            <a:r>
              <a:rPr lang="en-US" altLang="zh-CN" sz="20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2002</a:t>
            </a:r>
            <a:r>
              <a:rPr lang="zh-CN" altLang="en-US" sz="20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年</a:t>
            </a:r>
            <a:r>
              <a:rPr lang="en-US" altLang="zh-CN" sz="20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4</a:t>
            </a:r>
            <a:r>
              <a:rPr lang="zh-CN" altLang="en-US" sz="20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月份高出</a:t>
            </a:r>
            <a:r>
              <a:rPr lang="en-US" altLang="zh-CN" sz="20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18</a:t>
            </a:r>
            <a:r>
              <a:rPr lang="zh-CN" altLang="en-US" sz="20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人。在当月的自杀者当中，有几名死者轻生前留下的遗书中，清楚写明其自杀与张国荣轻生有关。</a:t>
            </a:r>
            <a:endParaRPr lang="zh-CN" altLang="en-US" sz="2000" b="0" dirty="0">
              <a:solidFill>
                <a:srgbClr val="0000CC"/>
              </a:solidFill>
              <a:latin typeface="宋体" panose="02010600030101010101" pitchFamily="2" charset="-122"/>
              <a:ea typeface="宋体" panose="02010600030101010101" pitchFamily="2" charset="-122"/>
              <a:cs typeface="宋体" panose="02010600030101010101" pitchFamily="2" charset="-122"/>
            </a:endParaRPr>
          </a:p>
          <a:p>
            <a:pPr algn="ctr">
              <a:buClr>
                <a:srgbClr val="FF0000"/>
              </a:buClr>
              <a:buSzPct val="90000"/>
              <a:buFont typeface="Wingdings" panose="05000000000000000000" pitchFamily="2" charset="2"/>
              <a:buNone/>
            </a:pPr>
            <a:r>
              <a:rPr lang="zh-CN" altLang="en-US" sz="20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（来自</a:t>
            </a:r>
            <a:r>
              <a:rPr lang="en-US" altLang="zh-CN" sz="20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新闻记者</a:t>
            </a:r>
            <a:r>
              <a:rPr lang="en-US" altLang="zh-CN" sz="20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》2006</a:t>
            </a:r>
            <a:r>
              <a:rPr lang="zh-CN" altLang="en-US" sz="20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第</a:t>
            </a:r>
            <a:r>
              <a:rPr lang="en-US" altLang="zh-CN" sz="20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10</a:t>
            </a:r>
            <a:r>
              <a:rPr lang="zh-CN" altLang="en-US" sz="20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期）</a:t>
            </a:r>
            <a:endParaRPr lang="zh-CN" altLang="en-US" sz="20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文本框 2"/>
          <p:cNvSpPr txBox="1"/>
          <p:nvPr/>
        </p:nvSpPr>
        <p:spPr>
          <a:xfrm>
            <a:off x="752475" y="266700"/>
            <a:ext cx="1132840" cy="368300"/>
          </a:xfrm>
          <a:prstGeom prst="rect">
            <a:avLst/>
          </a:prstGeom>
          <a:noFill/>
        </p:spPr>
        <p:txBody>
          <a:bodyPr wrap="square" rtlCol="0">
            <a:spAutoFit/>
          </a:bodyPr>
          <a:p>
            <a:r>
              <a:rPr lang="zh-CN" altLang="en-US" sz="1800" b="1">
                <a:latin typeface="微软雅黑" panose="020B0503020204020204" pitchFamily="34" charset="-122"/>
                <a:ea typeface="微软雅黑" panose="020B0503020204020204" pitchFamily="34" charset="-122"/>
              </a:rPr>
              <a:t>关于自杀</a:t>
            </a:r>
            <a:endParaRPr lang="zh-CN" altLang="en-US" sz="1800" b="1">
              <a:latin typeface="微软雅黑" panose="020B0503020204020204" pitchFamily="34" charset="-122"/>
              <a:ea typeface="微软雅黑" panose="020B0503020204020204" pitchFamily="3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0" y="248920"/>
            <a:ext cx="9020810" cy="4646295"/>
          </a:xfrm>
          <a:prstGeom prst="rect">
            <a:avLst/>
          </a:prstGeom>
          <a:noFill/>
        </p:spPr>
        <p:txBody>
          <a:bodyPr wrap="square" rtlCol="0" anchor="t">
            <a:spAutoFit/>
          </a:bodyPr>
          <a:p>
            <a:pPr marL="419100" lvl="1" indent="-429895">
              <a:spcBef>
                <a:spcPts val="600"/>
              </a:spcBef>
              <a:buClr>
                <a:srgbClr val="C00000"/>
              </a:buClr>
              <a:buFont typeface="ZapfDingbatsITC" charset="0"/>
              <a:buChar char="✧"/>
            </a:pPr>
            <a:r>
              <a:rPr lang="en-US" altLang="zh-CN" sz="1600" dirty="0" smtClean="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Goethel774</a:t>
            </a:r>
            <a:r>
              <a:rPr lang="zh-CN" altLang="en-US" sz="16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年出版的小说</a:t>
            </a:r>
            <a:r>
              <a:rPr lang="en-US" altLang="zh-CN" sz="16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6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少年维特之烦恼</a:t>
            </a:r>
            <a:r>
              <a:rPr lang="en-US" altLang="zh-CN" sz="16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6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里男主人公为情开枪自杀。小说面世以后，许多青年男子用同样的方法结束生命。因而，该书在某些地区被列为禁书。“维特效应”亦被用来专指模仿自杀的行为。</a:t>
            </a:r>
            <a:endParaRPr lang="zh-CN" altLang="en-US" sz="1600" b="0" dirty="0">
              <a:solidFill>
                <a:srgbClr val="0000CC"/>
              </a:solidFill>
              <a:latin typeface="宋体" panose="02010600030101010101" pitchFamily="2" charset="-122"/>
              <a:ea typeface="宋体" panose="02010600030101010101" pitchFamily="2" charset="-122"/>
              <a:cs typeface="宋体" panose="02010600030101010101" pitchFamily="2" charset="-122"/>
            </a:endParaRPr>
          </a:p>
          <a:p>
            <a:pPr marL="419100" lvl="1" indent="-429895">
              <a:spcBef>
                <a:spcPts val="600"/>
              </a:spcBef>
              <a:buClr>
                <a:srgbClr val="C00000"/>
              </a:buClr>
              <a:buFont typeface="ZapfDingbatsITC" charset="0"/>
              <a:buChar char="✧"/>
            </a:pPr>
            <a:r>
              <a:rPr lang="zh-CN" altLang="en-US" sz="16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上个世纪美国作家</a:t>
            </a:r>
            <a:r>
              <a:rPr lang="en-US" altLang="zh-CN" sz="1600" dirty="0" err="1">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DerekHumphry</a:t>
            </a:r>
            <a:r>
              <a:rPr lang="zh-CN" altLang="en-US" sz="16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的作品</a:t>
            </a:r>
            <a:r>
              <a:rPr lang="en-US" altLang="zh-CN" sz="16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6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自杀</a:t>
            </a:r>
            <a:r>
              <a:rPr lang="en-US" altLang="zh-CN" sz="16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6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的发表，纽约用书中相同方法自杀的人数激增。在法国，被翻译成法语的</a:t>
            </a:r>
            <a:r>
              <a:rPr lang="en-US" altLang="zh-CN" sz="16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6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自杀</a:t>
            </a:r>
            <a:r>
              <a:rPr lang="en-US" altLang="zh-CN" sz="16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6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也令自杀数量上涨。</a:t>
            </a:r>
            <a:endParaRPr lang="zh-CN" altLang="en-US" sz="1600" b="0" dirty="0">
              <a:solidFill>
                <a:srgbClr val="0000CC"/>
              </a:solidFill>
              <a:latin typeface="宋体" panose="02010600030101010101" pitchFamily="2" charset="-122"/>
              <a:ea typeface="宋体" panose="02010600030101010101" pitchFamily="2" charset="-122"/>
              <a:cs typeface="宋体" panose="02010600030101010101" pitchFamily="2" charset="-122"/>
            </a:endParaRPr>
          </a:p>
          <a:p>
            <a:pPr marL="419100" lvl="1" indent="-429895">
              <a:spcBef>
                <a:spcPts val="600"/>
              </a:spcBef>
              <a:buClr>
                <a:srgbClr val="C00000"/>
              </a:buClr>
              <a:buFont typeface="ZapfDingbatsITC" charset="0"/>
              <a:buChar char="✧"/>
            </a:pPr>
            <a:r>
              <a:rPr lang="zh-CN" altLang="en-US" sz="16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美国社会学者</a:t>
            </a:r>
            <a:r>
              <a:rPr lang="en-US" altLang="zh-CN" sz="16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Phillips </a:t>
            </a:r>
            <a:r>
              <a:rPr lang="zh-CN" altLang="en-US" sz="16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指出在电视报道自杀案例后，自杀数量在</a:t>
            </a:r>
            <a:r>
              <a:rPr lang="en-US" altLang="zh-CN" sz="16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10</a:t>
            </a:r>
            <a:r>
              <a:rPr lang="zh-CN" altLang="en-US" sz="16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天内逐渐攀升。</a:t>
            </a:r>
            <a:endParaRPr lang="zh-CN" altLang="en-US" sz="1600" b="0" dirty="0">
              <a:solidFill>
                <a:srgbClr val="0000CC"/>
              </a:solidFill>
              <a:latin typeface="宋体" panose="02010600030101010101" pitchFamily="2" charset="-122"/>
              <a:ea typeface="宋体" panose="02010600030101010101" pitchFamily="2" charset="-122"/>
              <a:cs typeface="宋体" panose="02010600030101010101" pitchFamily="2" charset="-122"/>
            </a:endParaRPr>
          </a:p>
          <a:p>
            <a:pPr marL="419100" lvl="1" indent="-429895">
              <a:spcBef>
                <a:spcPts val="600"/>
              </a:spcBef>
              <a:buClr>
                <a:srgbClr val="C00000"/>
              </a:buClr>
              <a:buFont typeface="ZapfDingbatsITC" charset="0"/>
              <a:buChar char="✧"/>
            </a:pPr>
            <a:r>
              <a:rPr lang="zh-CN" altLang="en-US" sz="16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名人的自杀案例对公众有更大的负面影响</a:t>
            </a:r>
            <a:r>
              <a:rPr lang="zh-CN" altLang="en-US" sz="1600" dirty="0" smtClean="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1600" dirty="0">
              <a:solidFill>
                <a:srgbClr val="0000CC"/>
              </a:solidFill>
              <a:latin typeface="宋体" panose="02010600030101010101" pitchFamily="2" charset="-122"/>
              <a:ea typeface="宋体" panose="02010600030101010101" pitchFamily="2" charset="-122"/>
              <a:cs typeface="宋体" panose="02010600030101010101" pitchFamily="2" charset="-122"/>
            </a:endParaRPr>
          </a:p>
          <a:p>
            <a:pPr marL="419100" lvl="1" indent="-429895">
              <a:spcBef>
                <a:spcPts val="600"/>
              </a:spcBef>
              <a:buClr>
                <a:srgbClr val="C00000"/>
              </a:buClr>
              <a:buFont typeface="ZapfDingbatsITC" charset="0"/>
              <a:buChar char="✧"/>
            </a:pPr>
            <a:r>
              <a:rPr lang="en-US" altLang="zh-CN" sz="1600" dirty="0" smtClean="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6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自杀模仿”和“自杀传染”：自杀模仿意为某自杀案例诱发一系列自杀行为的发生；自杀传染意思是某自杀案例诱发了另一例自杀行为的发生</a:t>
            </a:r>
            <a:r>
              <a:rPr lang="zh-CN" altLang="en-US" sz="1600" dirty="0" smtClean="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1600" dirty="0" smtClean="0">
              <a:solidFill>
                <a:srgbClr val="0000CC"/>
              </a:solidFill>
              <a:latin typeface="宋体" panose="02010600030101010101" pitchFamily="2" charset="-122"/>
              <a:ea typeface="宋体" panose="02010600030101010101" pitchFamily="2" charset="-122"/>
              <a:cs typeface="宋体" panose="02010600030101010101" pitchFamily="2" charset="-122"/>
            </a:endParaRPr>
          </a:p>
          <a:p>
            <a:pPr marL="419100" lvl="1" indent="-429895">
              <a:spcBef>
                <a:spcPts val="600"/>
              </a:spcBef>
              <a:buClr>
                <a:srgbClr val="C00000"/>
              </a:buClr>
              <a:buFont typeface="ZapfDingbatsITC" charset="0"/>
              <a:buChar char="✧"/>
            </a:pPr>
            <a:r>
              <a:rPr lang="zh-CN" altLang="en-US" sz="1600" dirty="0" smtClean="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社会心理学</a:t>
            </a:r>
            <a:r>
              <a:rPr lang="zh-CN" altLang="en-US" sz="16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认为：大众传媒可以成为社会心理、情绪传染的一个途径。传媒渲染性报道会诱发更多的自杀</a:t>
            </a:r>
            <a:r>
              <a:rPr lang="zh-CN" altLang="en-US" sz="1600" dirty="0" smtClean="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1600" dirty="0" smtClean="0">
              <a:solidFill>
                <a:srgbClr val="0000CC"/>
              </a:solidFill>
              <a:latin typeface="宋体" panose="02010600030101010101" pitchFamily="2" charset="-122"/>
              <a:ea typeface="宋体" panose="02010600030101010101" pitchFamily="2" charset="-122"/>
              <a:cs typeface="宋体" panose="02010600030101010101" pitchFamily="2" charset="-122"/>
            </a:endParaRPr>
          </a:p>
          <a:p>
            <a:pPr marL="419100" lvl="1" indent="-429895">
              <a:spcBef>
                <a:spcPts val="600"/>
              </a:spcBef>
              <a:buClr>
                <a:srgbClr val="C00000"/>
              </a:buClr>
              <a:buFont typeface="ZapfDingbatsITC" charset="0"/>
              <a:buChar char="✧"/>
            </a:pPr>
            <a:r>
              <a:rPr lang="zh-CN" altLang="en-US" sz="1600" dirty="0" smtClean="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媒体</a:t>
            </a:r>
            <a:r>
              <a:rPr lang="zh-CN" altLang="en-US" sz="16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宣传具有强大的心理暗示作用，徘徊在生死边缘的人容易受到对自杀渲染报道的暗示和诱导</a:t>
            </a:r>
            <a:r>
              <a:rPr lang="zh-CN" altLang="en-US" sz="1600" dirty="0" smtClean="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1600" dirty="0" smtClean="0">
              <a:solidFill>
                <a:srgbClr val="0000CC"/>
              </a:solidFill>
              <a:latin typeface="宋体" panose="02010600030101010101" pitchFamily="2" charset="-122"/>
              <a:ea typeface="宋体" panose="02010600030101010101" pitchFamily="2" charset="-122"/>
              <a:cs typeface="宋体" panose="02010600030101010101" pitchFamily="2" charset="-122"/>
            </a:endParaRPr>
          </a:p>
          <a:p>
            <a:pPr marL="419100" lvl="1" indent="-429895">
              <a:spcBef>
                <a:spcPts val="600"/>
              </a:spcBef>
              <a:buClr>
                <a:srgbClr val="C00000"/>
              </a:buClr>
              <a:buFont typeface="ZapfDingbatsITC" charset="0"/>
              <a:buChar char="✧"/>
            </a:pPr>
            <a:r>
              <a:rPr lang="zh-CN" altLang="en-US" sz="1600" dirty="0" smtClean="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自杀</a:t>
            </a:r>
            <a:r>
              <a:rPr lang="zh-CN" altLang="en-US" sz="16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报道会对与自己情况相近的有自杀想法的人产生身份认同，增加其模仿对方“解决问题”方法的可能</a:t>
            </a:r>
            <a:r>
              <a:rPr lang="zh-CN" altLang="en-US" sz="1600" dirty="0" smtClean="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1600" dirty="0" smtClean="0">
              <a:solidFill>
                <a:srgbClr val="0000CC"/>
              </a:solidFill>
              <a:latin typeface="宋体" panose="02010600030101010101" pitchFamily="2" charset="-122"/>
              <a:ea typeface="宋体" panose="02010600030101010101" pitchFamily="2" charset="-122"/>
              <a:cs typeface="宋体" panose="02010600030101010101" pitchFamily="2" charset="-122"/>
            </a:endParaRPr>
          </a:p>
          <a:p>
            <a:pPr marL="419100" lvl="1" indent="-429895">
              <a:spcBef>
                <a:spcPts val="600"/>
              </a:spcBef>
              <a:buClr>
                <a:srgbClr val="C00000"/>
              </a:buClr>
              <a:buFont typeface="ZapfDingbatsITC" charset="0"/>
              <a:buChar char="✧"/>
            </a:pPr>
            <a:r>
              <a:rPr lang="zh-CN" altLang="en-US" sz="1600" dirty="0" smtClean="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媒体</a:t>
            </a:r>
            <a:r>
              <a:rPr lang="zh-CN" altLang="en-US" sz="1600" dirty="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的渲染、煽情报道会增加青少年错误尝试的可能性</a:t>
            </a:r>
            <a:r>
              <a:rPr lang="zh-CN" altLang="en-US" sz="1600" dirty="0" smtClean="0">
                <a:solidFill>
                  <a:srgbClr val="0000CC"/>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dirty="0" smtClean="0">
              <a:solidFill>
                <a:srgbClr val="0000CC"/>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90525" y="190500"/>
            <a:ext cx="8363585" cy="5815965"/>
          </a:xfrm>
          <a:prstGeom prst="rect">
            <a:avLst/>
          </a:prstGeom>
          <a:noFill/>
        </p:spPr>
        <p:txBody>
          <a:bodyPr wrap="square" rtlCol="0" anchor="t">
            <a:spAutoFit/>
          </a:bodyPr>
          <a:p>
            <a:pPr algn="just">
              <a:lnSpc>
                <a:spcPct val="150000"/>
              </a:lnSpc>
              <a:buFont typeface="Wingdings" panose="05000000000000000000" pitchFamily="2" charset="2"/>
              <a:buNone/>
            </a:pP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提高识别自杀的能力（识别</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误区）</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lnSpc>
                <a:spcPct val="150000"/>
              </a:lnSpc>
              <a:buFont typeface="Wingdings" panose="05000000000000000000" pitchFamily="2" charset="2"/>
              <a:buNone/>
            </a:pPr>
            <a:endParaRPr lang="zh-CN" altLang="en-US" sz="1400" dirty="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Font typeface="Wingdings" panose="05000000000000000000" pitchFamily="2" charset="2"/>
              <a:buNone/>
            </a:pPr>
            <a:r>
              <a:rPr lang="zh-CN" altLang="en-US" sz="1400" b="1"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1400" dirty="0">
                <a:latin typeface="宋体" panose="02010600030101010101" pitchFamily="2" charset="-122"/>
                <a:ea typeface="宋体" panose="02010600030101010101" pitchFamily="2" charset="-122"/>
                <a:cs typeface="宋体" panose="02010600030101010101" pitchFamily="2" charset="-122"/>
                <a:sym typeface="+mn-ea"/>
              </a:rPr>
              <a:t> 大力加强辅导员，学工干部有关预防自杀知识的学习，懂得识别基本的自杀危险信号。目前社会上对自杀危险信号存在不同程度的误解，这些误解甚至心理老师中亦广泛存在，如：</a:t>
            </a:r>
            <a:endParaRPr lang="zh-CN" altLang="en-US" sz="1400" b="1" dirty="0">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Font typeface="Wingdings" panose="05000000000000000000" pitchFamily="2" charset="2"/>
              <a:buNone/>
            </a:pPr>
            <a:r>
              <a:rPr lang="en-US" altLang="zh-CN" sz="1400" b="1"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1400" b="1" u="sng"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1</a:t>
            </a:r>
            <a:r>
              <a:rPr lang="zh-CN" altLang="en-US" sz="1400" b="1" u="sng"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）、“经常说想自杀的人通常不会自杀”　</a:t>
            </a:r>
            <a:endParaRPr lang="en-US" altLang="zh-CN" sz="1400" b="1" dirty="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Font typeface="Wingdings" panose="05000000000000000000" pitchFamily="2" charset="2"/>
              <a:buNone/>
            </a:pPr>
            <a:r>
              <a:rPr lang="zh-CN" altLang="en-US" sz="1400" b="1" dirty="0">
                <a:latin typeface="宋体" panose="02010600030101010101" pitchFamily="2" charset="-122"/>
                <a:ea typeface="宋体" panose="02010600030101010101" pitchFamily="2" charset="-122"/>
                <a:cs typeface="宋体" panose="02010600030101010101" pitchFamily="2" charset="-122"/>
                <a:sym typeface="+mn-ea"/>
              </a:rPr>
              <a:t>       事实上</a:t>
            </a:r>
            <a:r>
              <a:rPr lang="en-US" altLang="zh-CN" sz="1400" b="1" dirty="0">
                <a:latin typeface="宋体" panose="02010600030101010101" pitchFamily="2" charset="-122"/>
                <a:ea typeface="宋体" panose="02010600030101010101" pitchFamily="2" charset="-122"/>
                <a:cs typeface="宋体" panose="02010600030101010101" pitchFamily="2" charset="-122"/>
                <a:sym typeface="+mn-ea"/>
              </a:rPr>
              <a:t>80</a:t>
            </a:r>
            <a:r>
              <a:rPr lang="zh-CN" altLang="en-US" sz="1400" b="1" dirty="0">
                <a:latin typeface="宋体" panose="02010600030101010101" pitchFamily="2" charset="-122"/>
                <a:ea typeface="宋体" panose="02010600030101010101" pitchFamily="2" charset="-122"/>
                <a:cs typeface="宋体" panose="02010600030101010101" pitchFamily="2" charset="-122"/>
                <a:sym typeface="+mn-ea"/>
              </a:rPr>
              <a:t>％的自杀者在自杀前明确表示自杀企图，或会做出许多与自杀有关的暗示和警告。</a:t>
            </a:r>
            <a:endParaRPr lang="zh-CN" altLang="en-US" sz="1400" b="1" dirty="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Font typeface="Wingdings" panose="05000000000000000000" pitchFamily="2" charset="2"/>
              <a:buNone/>
            </a:pPr>
            <a:r>
              <a:rPr lang="zh-CN" altLang="en-US" sz="1400" b="1" dirty="0">
                <a:latin typeface="宋体" panose="02010600030101010101" pitchFamily="2" charset="-122"/>
                <a:ea typeface="宋体" panose="02010600030101010101" pitchFamily="2" charset="-122"/>
                <a:cs typeface="宋体" panose="02010600030101010101" pitchFamily="2" charset="-122"/>
                <a:sym typeface="+mn-ea"/>
              </a:rPr>
              <a:t>      许多自杀者在行动前常常是矛盾重重的，他们只是拿死亡下赌，看看有没有人来挽救他们，很少有人是在不让别人知道他们的想法的情况下自杀的。</a:t>
            </a:r>
            <a:endParaRPr lang="zh-CN" altLang="en-US" sz="1400" b="1" dirty="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Font typeface="Wingdings" panose="05000000000000000000" pitchFamily="2" charset="2"/>
              <a:buNone/>
            </a:pPr>
            <a:r>
              <a:rPr lang="en-US" altLang="zh-CN" sz="1400" b="1"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1400" b="1" u="sng"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2</a:t>
            </a:r>
            <a:r>
              <a:rPr lang="zh-CN" altLang="en-US" sz="1400" b="1" u="sng"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）、“自杀危机过后，情况转好，自杀已不存在”　</a:t>
            </a:r>
            <a:endParaRPr lang="en-US" altLang="zh-CN" sz="1400" b="1" dirty="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Font typeface="Wingdings" panose="05000000000000000000" pitchFamily="2" charset="2"/>
              <a:buNone/>
            </a:pPr>
            <a:r>
              <a:rPr lang="zh-CN" altLang="en-US" sz="1400" b="1" dirty="0">
                <a:latin typeface="宋体" panose="02010600030101010101" pitchFamily="2" charset="-122"/>
                <a:ea typeface="宋体" panose="02010600030101010101" pitchFamily="2" charset="-122"/>
                <a:cs typeface="宋体" panose="02010600030101010101" pitchFamily="2" charset="-122"/>
                <a:sym typeface="+mn-ea"/>
              </a:rPr>
              <a:t>       事实上，不少自杀者发生在所谓“情况好转“后的头</a:t>
            </a:r>
            <a:r>
              <a:rPr lang="en-US" altLang="zh-CN" sz="1400" b="1" dirty="0">
                <a:latin typeface="宋体" panose="02010600030101010101" pitchFamily="2" charset="-122"/>
                <a:ea typeface="宋体" panose="02010600030101010101" pitchFamily="2" charset="-122"/>
                <a:cs typeface="宋体" panose="02010600030101010101" pitchFamily="2" charset="-122"/>
                <a:sym typeface="+mn-ea"/>
              </a:rPr>
              <a:t>3</a:t>
            </a:r>
            <a:r>
              <a:rPr lang="zh-CN" altLang="en-US" sz="1400" b="1" dirty="0">
                <a:latin typeface="宋体" panose="02010600030101010101" pitchFamily="2" charset="-122"/>
                <a:ea typeface="宋体" panose="02010600030101010101" pitchFamily="2" charset="-122"/>
                <a:cs typeface="宋体" panose="02010600030101010101" pitchFamily="2" charset="-122"/>
                <a:sym typeface="+mn-ea"/>
              </a:rPr>
              <a:t>个月内，如果问题没有解决，当事人有足够的能力将自己病态的思想和情感付诸行动。</a:t>
            </a:r>
            <a:endParaRPr lang="zh-CN" altLang="en-US" sz="1400" b="1" dirty="0">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fontAlgn="base">
              <a:lnSpc>
                <a:spcPct val="150000"/>
              </a:lnSpc>
              <a:spcBef>
                <a:spcPct val="0"/>
              </a:spcBef>
              <a:spcAft>
                <a:spcPct val="0"/>
              </a:spcAft>
              <a:buClrTx/>
              <a:buSzTx/>
              <a:buFont typeface="Arial" panose="020B0604020202020204" pitchFamily="34" charset="0"/>
              <a:buNone/>
              <a:defRPr/>
            </a:pPr>
            <a:r>
              <a:rPr lang="zh-CN" altLang="en-US" sz="14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  </a:t>
            </a:r>
            <a:r>
              <a:rPr lang="zh-CN" altLang="en-US" sz="1400" b="1" u="sng" noProof="0" dirty="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 </a:t>
            </a:r>
            <a:r>
              <a:rPr lang="en-US" altLang="zh-CN" sz="1400" b="1" u="sng" noProof="0" dirty="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3</a:t>
            </a:r>
            <a:r>
              <a:rPr lang="zh-CN" altLang="en-US" sz="1400" b="1" u="sng" noProof="0" dirty="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）、“不能与有自杀可能性的人谈自杀”</a:t>
            </a:r>
            <a:r>
              <a:rPr lang="zh-CN" altLang="en-US" sz="14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　</a:t>
            </a:r>
            <a:endParaRPr kumimoji="0" lang="en-US" altLang="zh-CN" sz="1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fontAlgn="base">
              <a:lnSpc>
                <a:spcPct val="150000"/>
              </a:lnSpc>
              <a:spcBef>
                <a:spcPct val="0"/>
              </a:spcBef>
              <a:spcAft>
                <a:spcPct val="0"/>
              </a:spcAft>
              <a:buClrTx/>
              <a:buSzTx/>
              <a:buFont typeface="Arial" panose="020B0604020202020204" pitchFamily="34" charset="0"/>
              <a:buNone/>
              <a:defRPr/>
            </a:pPr>
            <a:r>
              <a:rPr lang="en-US" altLang="zh-CN" sz="14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      </a:t>
            </a:r>
            <a:r>
              <a:rPr lang="zh-CN" altLang="en-US" sz="14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事实上和可能自杀的人讨论自杀的问题，可以及时发现患者的自杀企图，对其自杀的危险性进行正确的评估，使他们体会到关爱、同情、支持和理解。</a:t>
            </a:r>
            <a:endParaRPr kumimoji="0" lang="zh-CN" altLang="en-US" sz="1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Font typeface="Wingdings" panose="05000000000000000000" pitchFamily="2" charset="2"/>
              <a:buNone/>
            </a:pPr>
            <a:r>
              <a:rPr lang="en-US" altLang="zh-CN" sz="1400" b="1" dirty="0">
                <a:latin typeface="宋体" panose="02010600030101010101" pitchFamily="2" charset="-122"/>
                <a:ea typeface="宋体" panose="02010600030101010101" pitchFamily="2" charset="-122"/>
                <a:cs typeface="宋体" panose="02010600030101010101" pitchFamily="2" charset="-122"/>
                <a:sym typeface="+mn-ea"/>
              </a:rPr>
              <a:t>   </a:t>
            </a:r>
            <a:endParaRPr lang="en-US" altLang="zh-CN" sz="1400" b="1" dirty="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Font typeface="Wingdings" panose="05000000000000000000" pitchFamily="2" charset="2"/>
              <a:buNone/>
            </a:pPr>
            <a:endParaRPr lang="zh-CN" altLang="en-US" sz="1400" b="1" dirty="0">
              <a:latin typeface="宋体" panose="02010600030101010101" pitchFamily="2" charset="-122"/>
              <a:ea typeface="宋体" panose="02010600030101010101" pitchFamily="2" charset="-122"/>
              <a:cs typeface="宋体" panose="02010600030101010101" pitchFamily="2" charset="-122"/>
            </a:endParaRPr>
          </a:p>
          <a:p>
            <a:pPr>
              <a:lnSpc>
                <a:spcPct val="150000"/>
              </a:lnSpc>
              <a:buFont typeface="Wingdings" panose="05000000000000000000" pitchFamily="2" charset="2"/>
              <a:buNone/>
            </a:pPr>
            <a:endParaRPr lang="zh-CN" altLang="en-US" sz="1400" b="1"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90575" y="861060"/>
            <a:ext cx="6958965" cy="3646170"/>
          </a:xfrm>
          <a:prstGeom prst="rect">
            <a:avLst/>
          </a:prstGeom>
          <a:noFill/>
        </p:spPr>
        <p:txBody>
          <a:bodyPr wrap="square" rtlCol="0" anchor="t">
            <a:spAutoFit/>
          </a:bodyPr>
          <a:p>
            <a:pPr algn="just">
              <a:lnSpc>
                <a:spcPct val="150000"/>
              </a:lnSpc>
              <a:buFont typeface="Wingdings" panose="05000000000000000000" pitchFamily="2" charset="2"/>
              <a:buNone/>
            </a:pPr>
            <a:r>
              <a:rPr lang="en-US" altLang="zh-CN" sz="1400" b="1"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1400" b="1" u="sng"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4</a:t>
            </a:r>
            <a:r>
              <a:rPr lang="zh-CN" altLang="en-US" sz="1400" b="1" u="sng"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）、“自杀的人都是精神病”　</a:t>
            </a:r>
            <a:endParaRPr lang="en-US" altLang="zh-CN" sz="1400" b="1" dirty="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Font typeface="Wingdings" panose="05000000000000000000" pitchFamily="2" charset="2"/>
              <a:buNone/>
            </a:pPr>
            <a:r>
              <a:rPr lang="en-US" altLang="zh-CN" sz="1400" b="1"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1400" b="1" dirty="0">
                <a:latin typeface="宋体" panose="02010600030101010101" pitchFamily="2" charset="-122"/>
                <a:ea typeface="宋体" panose="02010600030101010101" pitchFamily="2" charset="-122"/>
                <a:cs typeface="宋体" panose="02010600030101010101" pitchFamily="2" charset="-122"/>
                <a:sym typeface="+mn-ea"/>
              </a:rPr>
              <a:t>事实上并非如此，给自杀未遂者贴上“精神病”的标签，会使他们觉得受到了侮辱和歧视，往往成为他们再次自杀的原因。</a:t>
            </a:r>
            <a:endParaRPr lang="zh-CN" altLang="en-US" sz="1400" b="1" dirty="0">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Font typeface="Wingdings" panose="05000000000000000000" pitchFamily="2" charset="2"/>
              <a:buNone/>
            </a:pPr>
            <a:endParaRPr lang="zh-CN" altLang="en-US" sz="1400" b="1" dirty="0">
              <a:latin typeface="宋体" panose="02010600030101010101" pitchFamily="2" charset="-122"/>
              <a:ea typeface="宋体" panose="02010600030101010101" pitchFamily="2" charset="-122"/>
              <a:cs typeface="宋体" panose="02010600030101010101" pitchFamily="2" charset="-122"/>
            </a:endParaRPr>
          </a:p>
          <a:p>
            <a:pPr marL="0" marR="0" lvl="0" indent="0" algn="just" defTabSz="914400" rtl="0" fontAlgn="base">
              <a:lnSpc>
                <a:spcPct val="150000"/>
              </a:lnSpc>
              <a:spcBef>
                <a:spcPct val="0"/>
              </a:spcBef>
              <a:spcAft>
                <a:spcPct val="0"/>
              </a:spcAft>
              <a:buClrTx/>
              <a:buSzTx/>
              <a:buFont typeface="Wingdings" panose="05000000000000000000" pitchFamily="2" charset="2"/>
              <a:buNone/>
              <a:defRPr/>
            </a:pPr>
            <a:r>
              <a:rPr lang="zh-CN" altLang="en-US" sz="14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  </a:t>
            </a:r>
            <a:r>
              <a:rPr lang="zh-CN" altLang="en-US" sz="1400" b="1" u="sng" noProof="0" dirty="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 </a:t>
            </a:r>
            <a:r>
              <a:rPr lang="en-US" altLang="zh-CN" sz="1400" b="1" u="sng" noProof="0" dirty="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5</a:t>
            </a:r>
            <a:r>
              <a:rPr lang="zh-CN" altLang="en-US" sz="1400" b="1" u="sng" noProof="0" dirty="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）、“有自杀行为者不需要精神医学干预”</a:t>
            </a:r>
            <a:r>
              <a:rPr lang="zh-CN" altLang="en-US" sz="14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　</a:t>
            </a:r>
            <a:endParaRPr kumimoji="0" lang="en-US" altLang="zh-CN" sz="1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just" defTabSz="914400" rtl="0" fontAlgn="base">
              <a:lnSpc>
                <a:spcPct val="150000"/>
              </a:lnSpc>
              <a:spcBef>
                <a:spcPct val="0"/>
              </a:spcBef>
              <a:spcAft>
                <a:spcPct val="0"/>
              </a:spcAft>
              <a:buClrTx/>
              <a:buSzTx/>
              <a:buFont typeface="Wingdings" panose="05000000000000000000" pitchFamily="2" charset="2"/>
              <a:buNone/>
              <a:defRPr/>
            </a:pPr>
            <a:r>
              <a:rPr lang="en-US" altLang="zh-CN" sz="14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      </a:t>
            </a:r>
            <a:r>
              <a:rPr lang="zh-CN" altLang="en-US" sz="14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事实上自杀者即使不能被诊断为精神疾病，至少其心理状态是极不稳定的。因此，在处理自杀者躯体问题的同时，应进行相应的心理干预和适当的精神药物治疗。</a:t>
            </a:r>
            <a:endParaRPr lang="zh-CN" altLang="en-US" sz="14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0" marR="0" lvl="0" indent="0" algn="just" defTabSz="914400" rtl="0" fontAlgn="base">
              <a:lnSpc>
                <a:spcPct val="150000"/>
              </a:lnSpc>
              <a:spcBef>
                <a:spcPct val="0"/>
              </a:spcBef>
              <a:spcAft>
                <a:spcPct val="0"/>
              </a:spcAft>
              <a:buClrTx/>
              <a:buSzTx/>
              <a:buFont typeface="Wingdings" panose="05000000000000000000" pitchFamily="2" charset="2"/>
              <a:buNone/>
              <a:defRPr/>
            </a:pPr>
            <a:endParaRPr kumimoji="0" lang="zh-CN" altLang="en-US" sz="1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Font typeface="Wingdings" panose="05000000000000000000" pitchFamily="2" charset="2"/>
              <a:buNone/>
            </a:pPr>
            <a:r>
              <a:rPr lang="en-US" altLang="zh-CN" sz="1400" b="1"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1400" b="1" u="sng"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6</a:t>
            </a:r>
            <a:r>
              <a:rPr lang="zh-CN" altLang="en-US" sz="1400" b="1" u="sng"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）、“自杀未遂者并非真正想死”</a:t>
            </a:r>
            <a:r>
              <a:rPr lang="en-US" altLang="zh-CN" sz="1400" b="1"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1400" b="1" dirty="0">
                <a:latin typeface="宋体" panose="02010600030101010101" pitchFamily="2" charset="-122"/>
                <a:ea typeface="宋体" panose="02010600030101010101" pitchFamily="2" charset="-122"/>
                <a:cs typeface="宋体" panose="02010600030101010101" pitchFamily="2" charset="-122"/>
                <a:sym typeface="+mn-ea"/>
              </a:rPr>
              <a:t>　</a:t>
            </a:r>
            <a:endParaRPr lang="en-US" altLang="zh-CN" sz="1400" b="1" dirty="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Font typeface="Wingdings" panose="05000000000000000000" pitchFamily="2" charset="2"/>
              <a:buNone/>
            </a:pPr>
            <a:r>
              <a:rPr lang="en-US" altLang="zh-CN" sz="1400" b="1"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1400" b="1" dirty="0">
                <a:latin typeface="宋体" panose="02010600030101010101" pitchFamily="2" charset="-122"/>
                <a:ea typeface="宋体" panose="02010600030101010101" pitchFamily="2" charset="-122"/>
                <a:cs typeface="宋体" panose="02010600030101010101" pitchFamily="2" charset="-122"/>
                <a:sym typeface="+mn-ea"/>
              </a:rPr>
              <a:t>事实上，部分自杀未遂者死亡愿望很强烈，只是自杀的方法不足以致死或抢救及时，这些人再次自杀的可能性非常大。</a:t>
            </a:r>
            <a:endParaRPr lang="zh-CN" altLang="en-US" sz="1400" b="1" dirty="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44805" y="146685"/>
            <a:ext cx="8455025" cy="4850765"/>
          </a:xfrm>
          <a:prstGeom prst="rect">
            <a:avLst/>
          </a:prstGeom>
          <a:noFill/>
        </p:spPr>
        <p:txBody>
          <a:bodyPr wrap="square" rtlCol="0" anchor="t">
            <a:spAutoFit/>
          </a:bodyPr>
          <a:p>
            <a:pPr algn="ctr" eaLnBrk="1" hangingPunct="1">
              <a:buFont typeface="Wingdings" panose="05000000000000000000" pitchFamily="2" charset="2"/>
              <a:buNone/>
            </a:pP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自杀的基本线索识别（</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7</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大线索）</a:t>
            </a:r>
            <a:endParaRPr lang="zh-CN" altLang="en-US" sz="2000" b="1" dirty="0">
              <a:latin typeface="宋体" panose="02010600030101010101" pitchFamily="2" charset="-122"/>
              <a:ea typeface="宋体" panose="02010600030101010101" pitchFamily="2" charset="-122"/>
              <a:cs typeface="宋体" panose="02010600030101010101" pitchFamily="2" charset="-122"/>
            </a:endParaRPr>
          </a:p>
          <a:p>
            <a:pPr eaLnBrk="1" hangingPunct="1">
              <a:lnSpc>
                <a:spcPct val="120000"/>
              </a:lnSpc>
              <a:buFont typeface="Wingdings" panose="05000000000000000000" pitchFamily="2" charset="2"/>
              <a:buNone/>
            </a:pPr>
            <a:r>
              <a:rPr lang="zh-CN" altLang="en-US" sz="1400" b="1" dirty="0">
                <a:latin typeface="宋体" panose="02010600030101010101" pitchFamily="2" charset="-122"/>
                <a:ea typeface="宋体" panose="02010600030101010101" pitchFamily="2" charset="-122"/>
                <a:cs typeface="宋体" panose="02010600030101010101" pitchFamily="2" charset="-122"/>
                <a:sym typeface="+mn-ea"/>
              </a:rPr>
              <a:t>      </a:t>
            </a:r>
            <a:endParaRPr lang="en-US" altLang="zh-CN" sz="1400" b="1" dirty="0">
              <a:latin typeface="宋体" panose="02010600030101010101" pitchFamily="2" charset="-122"/>
              <a:ea typeface="宋体" panose="02010600030101010101" pitchFamily="2" charset="-122"/>
              <a:cs typeface="宋体" panose="02010600030101010101" pitchFamily="2" charset="-122"/>
            </a:endParaRPr>
          </a:p>
          <a:p>
            <a:pPr fontAlgn="auto">
              <a:lnSpc>
                <a:spcPct val="130000"/>
              </a:lnSpc>
              <a:buFont typeface="Wingdings" panose="05000000000000000000" pitchFamily="2" charset="2"/>
              <a:buNone/>
            </a:pPr>
            <a:r>
              <a:rPr lang="en-US" altLang="zh-CN" sz="1400" b="1"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14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1400" dirty="0">
                <a:latin typeface="宋体" panose="02010600030101010101" pitchFamily="2" charset="-122"/>
                <a:ea typeface="宋体" panose="02010600030101010101" pitchFamily="2" charset="-122"/>
                <a:cs typeface="宋体" panose="02010600030101010101" pitchFamily="2" charset="-122"/>
                <a:sym typeface="+mn-ea"/>
              </a:rPr>
              <a:t>在工作中，发现学生有以下情况时，应考虑到在近期内有进行自杀的可能性，同时有多项表现者，危险性更大，要结合当事人具体情况综合判断。 </a:t>
            </a:r>
            <a:endParaRPr lang="zh-CN" altLang="en-US" sz="1400" b="1" dirty="0">
              <a:latin typeface="宋体" panose="02010600030101010101" pitchFamily="2" charset="-122"/>
              <a:ea typeface="宋体" panose="02010600030101010101" pitchFamily="2" charset="-122"/>
              <a:cs typeface="宋体" panose="02010600030101010101" pitchFamily="2" charset="-122"/>
            </a:endParaRPr>
          </a:p>
          <a:p>
            <a:pPr algn="just" fontAlgn="auto">
              <a:lnSpc>
                <a:spcPct val="130000"/>
              </a:lnSpc>
              <a:buFont typeface="Wingdings" panose="05000000000000000000" pitchFamily="2" charset="2"/>
              <a:buNone/>
            </a:pPr>
            <a:r>
              <a:rPr lang="en-US" altLang="zh-CN" sz="1400" b="1" dirty="0">
                <a:latin typeface="宋体" panose="02010600030101010101" pitchFamily="2" charset="-122"/>
                <a:ea typeface="宋体" panose="02010600030101010101" pitchFamily="2" charset="-122"/>
                <a:cs typeface="宋体" panose="02010600030101010101" pitchFamily="2" charset="-122"/>
                <a:sym typeface="+mn-ea"/>
              </a:rPr>
              <a:t>    1</a:t>
            </a:r>
            <a:r>
              <a:rPr lang="zh-CN" altLang="en-US" sz="1400" b="1" dirty="0">
                <a:latin typeface="宋体" panose="02010600030101010101" pitchFamily="2" charset="-122"/>
                <a:ea typeface="宋体" panose="02010600030101010101" pitchFamily="2" charset="-122"/>
                <a:cs typeface="宋体" panose="02010600030101010101" pitchFamily="2" charset="-122"/>
                <a:sym typeface="+mn-ea"/>
              </a:rPr>
              <a:t>）、 近期内有过自伤或自杀未遂行动，其再发自杀行为的可能性非常大，既往的行为是将来行为的最佳预测因子。在以求助为目的的自杀行为多次重复后，周围人常会认为患者其实并不想死而放松警惕，另外，当患者采取自杀这一手段并没有真正解决其问题后，再次的危险性将会大大增加。</a:t>
            </a:r>
            <a:endParaRPr lang="zh-CN" altLang="en-US" sz="1400" b="1" dirty="0">
              <a:latin typeface="宋体" panose="02010600030101010101" pitchFamily="2" charset="-122"/>
              <a:ea typeface="宋体" panose="02010600030101010101" pitchFamily="2" charset="-122"/>
              <a:cs typeface="宋体" panose="02010600030101010101" pitchFamily="2" charset="-122"/>
            </a:endParaRPr>
          </a:p>
          <a:p>
            <a:pPr algn="just" fontAlgn="auto">
              <a:lnSpc>
                <a:spcPct val="130000"/>
              </a:lnSpc>
              <a:buFont typeface="Wingdings" panose="05000000000000000000" pitchFamily="2" charset="2"/>
              <a:buNone/>
            </a:pPr>
            <a:r>
              <a:rPr lang="zh-CN" altLang="en-US" sz="1400" b="1"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1400" b="1" dirty="0">
                <a:latin typeface="宋体" panose="02010600030101010101" pitchFamily="2" charset="-122"/>
                <a:ea typeface="宋体" panose="02010600030101010101" pitchFamily="2" charset="-122"/>
                <a:cs typeface="宋体" panose="02010600030101010101" pitchFamily="2" charset="-122"/>
                <a:sym typeface="+mn-ea"/>
              </a:rPr>
              <a:t>2</a:t>
            </a:r>
            <a:r>
              <a:rPr lang="zh-CN" altLang="en-US" sz="1400" b="1" dirty="0">
                <a:latin typeface="宋体" panose="02010600030101010101" pitchFamily="2" charset="-122"/>
                <a:ea typeface="宋体" panose="02010600030101010101" pitchFamily="2" charset="-122"/>
                <a:cs typeface="宋体" panose="02010600030101010101" pitchFamily="2" charset="-122"/>
                <a:sym typeface="+mn-ea"/>
              </a:rPr>
              <a:t>）、向亲友、老师或同学或在</a:t>
            </a:r>
            <a:r>
              <a:rPr lang="zh-CN" altLang="en-US" sz="1400" b="1" u="sng"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个人日记作品</a:t>
            </a:r>
            <a:r>
              <a:rPr lang="zh-CN" altLang="en-US" sz="1400" b="1" dirty="0">
                <a:latin typeface="宋体" panose="02010600030101010101" pitchFamily="2" charset="-122"/>
                <a:ea typeface="宋体" panose="02010600030101010101" pitchFamily="2" charset="-122"/>
                <a:cs typeface="宋体" panose="02010600030101010101" pitchFamily="2" charset="-122"/>
                <a:sym typeface="+mn-ea"/>
              </a:rPr>
              <a:t>中流露出消极、悲观的情绪，表现过自杀的意愿。</a:t>
            </a:r>
            <a:endParaRPr lang="zh-CN" altLang="en-US" sz="1400" b="1" dirty="0">
              <a:latin typeface="宋体" panose="02010600030101010101" pitchFamily="2" charset="-122"/>
              <a:ea typeface="宋体" panose="02010600030101010101" pitchFamily="2" charset="-122"/>
              <a:cs typeface="宋体" panose="02010600030101010101" pitchFamily="2" charset="-122"/>
            </a:endParaRPr>
          </a:p>
          <a:p>
            <a:pPr algn="just" fontAlgn="auto">
              <a:lnSpc>
                <a:spcPct val="130000"/>
              </a:lnSpc>
              <a:buFont typeface="Wingdings" panose="05000000000000000000" pitchFamily="2" charset="2"/>
              <a:buNone/>
            </a:pPr>
            <a:r>
              <a:rPr lang="en-US" altLang="zh-CN" sz="1400" b="1" dirty="0">
                <a:latin typeface="宋体" panose="02010600030101010101" pitchFamily="2" charset="-122"/>
                <a:ea typeface="宋体" panose="02010600030101010101" pitchFamily="2" charset="-122"/>
                <a:cs typeface="宋体" panose="02010600030101010101" pitchFamily="2" charset="-122"/>
                <a:sym typeface="+mn-ea"/>
              </a:rPr>
              <a:t>    3</a:t>
            </a:r>
            <a:r>
              <a:rPr lang="zh-CN" altLang="en-US" sz="1400" b="1" dirty="0">
                <a:latin typeface="宋体" panose="02010600030101010101" pitchFamily="2" charset="-122"/>
                <a:ea typeface="宋体" panose="02010600030101010101" pitchFamily="2" charset="-122"/>
                <a:cs typeface="宋体" panose="02010600030101010101" pitchFamily="2" charset="-122"/>
                <a:sym typeface="+mn-ea"/>
              </a:rPr>
              <a:t>）、近期遭受了难以弥补的</a:t>
            </a:r>
            <a:r>
              <a:rPr lang="zh-CN" altLang="en-US" sz="1400" b="1" u="sng"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重大负性事件</a:t>
            </a:r>
            <a:r>
              <a:rPr lang="zh-CN" altLang="en-US" sz="1400" b="1"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1400" b="1" u="sng"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早期</a:t>
            </a:r>
            <a:r>
              <a:rPr lang="zh-CN" altLang="en-US" sz="1400" b="1" dirty="0">
                <a:latin typeface="宋体" panose="02010600030101010101" pitchFamily="2" charset="-122"/>
                <a:ea typeface="宋体" panose="02010600030101010101" pitchFamily="2" charset="-122"/>
                <a:cs typeface="宋体" panose="02010600030101010101" pitchFamily="2" charset="-122"/>
                <a:sym typeface="+mn-ea"/>
              </a:rPr>
              <a:t>容易自杀，习惯以后，危险性反而减少。</a:t>
            </a:r>
            <a:endParaRPr lang="zh-CN" altLang="en-US" sz="1400" b="1" dirty="0">
              <a:latin typeface="宋体" panose="02010600030101010101" pitchFamily="2" charset="-122"/>
              <a:ea typeface="宋体" panose="02010600030101010101" pitchFamily="2" charset="-122"/>
              <a:cs typeface="宋体" panose="02010600030101010101" pitchFamily="2" charset="-122"/>
            </a:endParaRPr>
          </a:p>
          <a:p>
            <a:pPr algn="just" fontAlgn="auto">
              <a:lnSpc>
                <a:spcPct val="130000"/>
              </a:lnSpc>
              <a:buFont typeface="Wingdings" panose="05000000000000000000" pitchFamily="2" charset="2"/>
              <a:buNone/>
            </a:pPr>
            <a:r>
              <a:rPr lang="zh-CN" altLang="en-US" sz="1400" b="1"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1400" b="1" dirty="0">
                <a:latin typeface="宋体" panose="02010600030101010101" pitchFamily="2" charset="-122"/>
                <a:ea typeface="宋体" panose="02010600030101010101" pitchFamily="2" charset="-122"/>
                <a:cs typeface="宋体" panose="02010600030101010101" pitchFamily="2" charset="-122"/>
                <a:sym typeface="+mn-ea"/>
              </a:rPr>
              <a:t>4</a:t>
            </a:r>
            <a:r>
              <a:rPr lang="zh-CN" altLang="en-US" sz="1400" b="1" dirty="0">
                <a:latin typeface="宋体" panose="02010600030101010101" pitchFamily="2" charset="-122"/>
                <a:ea typeface="宋体" panose="02010600030101010101" pitchFamily="2" charset="-122"/>
                <a:cs typeface="宋体" panose="02010600030101010101" pitchFamily="2" charset="-122"/>
                <a:sym typeface="+mn-ea"/>
              </a:rPr>
              <a:t>）、当事人对某人、某事、某团体、某社会有强烈的敌意攻击性，而对方太强大时，可产生内向攻击，引起自杀。</a:t>
            </a:r>
            <a:endParaRPr lang="zh-CN" altLang="en-US" sz="1400" b="1" dirty="0">
              <a:latin typeface="宋体" panose="02010600030101010101" pitchFamily="2" charset="-122"/>
              <a:ea typeface="宋体" panose="02010600030101010101" pitchFamily="2" charset="-122"/>
              <a:cs typeface="宋体" panose="02010600030101010101" pitchFamily="2" charset="-122"/>
            </a:endParaRPr>
          </a:p>
          <a:p>
            <a:pPr algn="just" fontAlgn="auto">
              <a:lnSpc>
                <a:spcPct val="130000"/>
              </a:lnSpc>
              <a:buFont typeface="Wingdings" panose="05000000000000000000" pitchFamily="2" charset="2"/>
              <a:buNone/>
            </a:pPr>
            <a:r>
              <a:rPr lang="zh-CN" altLang="en-US" sz="1400" b="1"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1400" b="1" dirty="0">
                <a:latin typeface="宋体" panose="02010600030101010101" pitchFamily="2" charset="-122"/>
                <a:ea typeface="宋体" panose="02010600030101010101" pitchFamily="2" charset="-122"/>
                <a:cs typeface="宋体" panose="02010600030101010101" pitchFamily="2" charset="-122"/>
                <a:sym typeface="+mn-ea"/>
              </a:rPr>
              <a:t>5</a:t>
            </a:r>
            <a:r>
              <a:rPr lang="zh-CN" altLang="en-US" sz="1400" b="1" dirty="0">
                <a:latin typeface="宋体" panose="02010600030101010101" pitchFamily="2" charset="-122"/>
                <a:ea typeface="宋体" panose="02010600030101010101" pitchFamily="2" charset="-122"/>
                <a:cs typeface="宋体" panose="02010600030101010101" pitchFamily="2" charset="-122"/>
                <a:sym typeface="+mn-ea"/>
              </a:rPr>
              <a:t>）、和同学朋友</a:t>
            </a:r>
            <a:r>
              <a:rPr lang="zh-CN" altLang="en-US" sz="1400" b="1" u="sng"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讨论自杀方法</a:t>
            </a:r>
            <a:r>
              <a:rPr lang="zh-CN" altLang="en-US" sz="1400" b="1" dirty="0">
                <a:latin typeface="宋体" panose="02010600030101010101" pitchFamily="2" charset="-122"/>
                <a:ea typeface="宋体" panose="02010600030101010101" pitchFamily="2" charset="-122"/>
                <a:cs typeface="宋体" panose="02010600030101010101" pitchFamily="2" charset="-122"/>
                <a:sym typeface="+mn-ea"/>
              </a:rPr>
              <a:t>，或</a:t>
            </a:r>
            <a:r>
              <a:rPr lang="zh-CN" altLang="en-US" sz="1400" b="1" u="sng"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购买</a:t>
            </a:r>
            <a:r>
              <a:rPr lang="zh-CN" altLang="en-US" sz="1400" b="1" dirty="0">
                <a:latin typeface="宋体" panose="02010600030101010101" pitchFamily="2" charset="-122"/>
                <a:ea typeface="宋体" panose="02010600030101010101" pitchFamily="2" charset="-122"/>
                <a:cs typeface="宋体" panose="02010600030101010101" pitchFamily="2" charset="-122"/>
                <a:sym typeface="+mn-ea"/>
              </a:rPr>
              <a:t>可用于自杀的药物，或常在江河、高楼</a:t>
            </a:r>
            <a:r>
              <a:rPr lang="zh-CN" altLang="en-US" sz="1400" b="1" u="sng"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徘徊</a:t>
            </a:r>
            <a:r>
              <a:rPr lang="zh-CN" altLang="en-US" sz="1400" b="1" dirty="0">
                <a:latin typeface="宋体" panose="02010600030101010101" pitchFamily="2" charset="-122"/>
                <a:ea typeface="宋体" panose="02010600030101010101" pitchFamily="2" charset="-122"/>
                <a:cs typeface="宋体" panose="02010600030101010101" pitchFamily="2" charset="-122"/>
                <a:sym typeface="+mn-ea"/>
              </a:rPr>
              <a:t>者，提示患者可能已有自杀计划。</a:t>
            </a:r>
            <a:endParaRPr lang="en-US" altLang="zh-CN" sz="1400" b="1" dirty="0">
              <a:latin typeface="宋体" panose="02010600030101010101" pitchFamily="2" charset="-122"/>
              <a:ea typeface="宋体" panose="02010600030101010101" pitchFamily="2" charset="-122"/>
              <a:cs typeface="宋体" panose="02010600030101010101" pitchFamily="2" charset="-122"/>
            </a:endParaRPr>
          </a:p>
          <a:p>
            <a:pPr algn="just" fontAlgn="auto">
              <a:lnSpc>
                <a:spcPct val="130000"/>
              </a:lnSpc>
              <a:buFont typeface="Wingdings" panose="05000000000000000000" pitchFamily="2" charset="2"/>
              <a:buNone/>
            </a:pPr>
            <a:r>
              <a:rPr lang="zh-CN" altLang="en-US" sz="1400" b="1"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1400" b="1" dirty="0">
                <a:latin typeface="宋体" panose="02010600030101010101" pitchFamily="2" charset="-122"/>
                <a:ea typeface="宋体" panose="02010600030101010101" pitchFamily="2" charset="-122"/>
                <a:cs typeface="宋体" panose="02010600030101010101" pitchFamily="2" charset="-122"/>
                <a:sym typeface="+mn-ea"/>
              </a:rPr>
              <a:t>6</a:t>
            </a:r>
            <a:r>
              <a:rPr lang="zh-CN" altLang="en-US" sz="1400" b="1" dirty="0">
                <a:latin typeface="宋体" panose="02010600030101010101" pitchFamily="2" charset="-122"/>
                <a:ea typeface="宋体" panose="02010600030101010101" pitchFamily="2" charset="-122"/>
                <a:cs typeface="宋体" panose="02010600030101010101" pitchFamily="2" charset="-122"/>
                <a:sym typeface="+mn-ea"/>
              </a:rPr>
              <a:t>）、慢性难治性躯体疾病的学生</a:t>
            </a:r>
            <a:r>
              <a:rPr lang="zh-CN" altLang="en-US" sz="1400" b="1" u="sng"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突然不愿意</a:t>
            </a:r>
            <a:r>
              <a:rPr lang="zh-CN" altLang="en-US" sz="1400" b="1" dirty="0">
                <a:latin typeface="宋体" panose="02010600030101010101" pitchFamily="2" charset="-122"/>
                <a:ea typeface="宋体" panose="02010600030101010101" pitchFamily="2" charset="-122"/>
                <a:cs typeface="宋体" panose="02010600030101010101" pitchFamily="2" charset="-122"/>
                <a:sym typeface="+mn-ea"/>
              </a:rPr>
              <a:t>接受医疗干预，或突然表现情绪好转，与同学亲友</a:t>
            </a:r>
            <a:r>
              <a:rPr lang="zh-CN" altLang="en-US" sz="1400" b="1" u="sng"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交待今后的安排</a:t>
            </a:r>
            <a:r>
              <a:rPr lang="zh-CN" altLang="en-US" sz="1400" b="1" dirty="0">
                <a:latin typeface="宋体" panose="02010600030101010101" pitchFamily="2" charset="-122"/>
                <a:ea typeface="宋体" panose="02010600030101010101" pitchFamily="2" charset="-122"/>
                <a:cs typeface="宋体" panose="02010600030101010101" pitchFamily="2" charset="-122"/>
                <a:sym typeface="+mn-ea"/>
              </a:rPr>
              <a:t>和打算时。</a:t>
            </a:r>
            <a:endParaRPr lang="en-US" altLang="zh-CN" sz="1400" b="1" dirty="0">
              <a:latin typeface="宋体" panose="02010600030101010101" pitchFamily="2" charset="-122"/>
              <a:ea typeface="宋体" panose="02010600030101010101" pitchFamily="2" charset="-122"/>
              <a:cs typeface="宋体" panose="02010600030101010101" pitchFamily="2" charset="-122"/>
            </a:endParaRPr>
          </a:p>
          <a:p>
            <a:pPr algn="just" fontAlgn="auto">
              <a:lnSpc>
                <a:spcPct val="130000"/>
              </a:lnSpc>
              <a:buFont typeface="Wingdings" panose="05000000000000000000" pitchFamily="2" charset="2"/>
              <a:buNone/>
            </a:pPr>
            <a:r>
              <a:rPr lang="en-US" altLang="zh-CN" sz="1400" b="1" dirty="0">
                <a:latin typeface="宋体" panose="02010600030101010101" pitchFamily="2" charset="-122"/>
                <a:ea typeface="宋体" panose="02010600030101010101" pitchFamily="2" charset="-122"/>
                <a:cs typeface="宋体" panose="02010600030101010101" pitchFamily="2" charset="-122"/>
                <a:sym typeface="+mn-ea"/>
              </a:rPr>
              <a:t>     7</a:t>
            </a:r>
            <a:r>
              <a:rPr lang="zh-CN" altLang="en-US" sz="1400" b="1" dirty="0">
                <a:latin typeface="宋体" panose="02010600030101010101" pitchFamily="2" charset="-122"/>
                <a:ea typeface="宋体" panose="02010600030101010101" pitchFamily="2" charset="-122"/>
                <a:cs typeface="宋体" panose="02010600030101010101" pitchFamily="2" charset="-122"/>
                <a:sym typeface="+mn-ea"/>
              </a:rPr>
              <a:t>）、精神障碍患者，特别是</a:t>
            </a:r>
            <a:r>
              <a:rPr lang="zh-CN" altLang="en-US" sz="1400" b="1" u="sng"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抑郁症、精神分裂症患者</a:t>
            </a:r>
            <a:r>
              <a:rPr lang="zh-CN" altLang="en-US" sz="1400" b="1" dirty="0">
                <a:latin typeface="宋体" panose="02010600030101010101" pitchFamily="2" charset="-122"/>
                <a:ea typeface="宋体" panose="02010600030101010101" pitchFamily="2" charset="-122"/>
                <a:cs typeface="宋体" panose="02010600030101010101" pitchFamily="2" charset="-122"/>
                <a:sym typeface="+mn-ea"/>
              </a:rPr>
              <a:t>是公认的自杀高危人群。有抑郁情绪的患者，如出现情绪的突然</a:t>
            </a:r>
            <a:r>
              <a:rPr lang="zh-CN" altLang="en-US" sz="14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“好转”</a:t>
            </a:r>
            <a:r>
              <a:rPr lang="zh-CN" altLang="en-US" sz="1400" b="1" dirty="0">
                <a:latin typeface="宋体" panose="02010600030101010101" pitchFamily="2" charset="-122"/>
                <a:ea typeface="宋体" panose="02010600030101010101" pitchFamily="2" charset="-122"/>
                <a:cs typeface="宋体" panose="02010600030101010101" pitchFamily="2" charset="-122"/>
                <a:sym typeface="+mn-ea"/>
              </a:rPr>
              <a:t>，应警惕自杀的可能；处于严重抑郁状态的患者常常在所谓的</a:t>
            </a:r>
            <a:r>
              <a:rPr lang="zh-CN" altLang="en-US" sz="14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“平静期”</a:t>
            </a:r>
            <a:r>
              <a:rPr lang="zh-CN" altLang="en-US" sz="1400" b="1" dirty="0">
                <a:latin typeface="宋体" panose="02010600030101010101" pitchFamily="2" charset="-122"/>
                <a:ea typeface="宋体" panose="02010600030101010101" pitchFamily="2" charset="-122"/>
                <a:cs typeface="宋体" panose="02010600030101010101" pitchFamily="2" charset="-122"/>
                <a:sym typeface="+mn-ea"/>
              </a:rPr>
              <a:t>自杀。</a:t>
            </a:r>
            <a:endParaRPr lang="en-US" altLang="zh-CN" sz="1400" b="1"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4330" y="1345565"/>
            <a:ext cx="8406130" cy="1198880"/>
          </a:xfrm>
          <a:prstGeom prst="rect">
            <a:avLst/>
          </a:prstGeom>
        </p:spPr>
        <p:txBody>
          <a:bodyPr wrap="square">
            <a:spAutoFit/>
          </a:bodyPr>
          <a:lstStyle/>
          <a:p>
            <a:pPr algn="ctr" fontAlgn="auto">
              <a:lnSpc>
                <a:spcPct val="100000"/>
              </a:lnSpc>
            </a:pPr>
            <a:r>
              <a:rPr lang="zh-CN" altLang="en-US" sz="3600" b="1" dirty="0" smtClean="0">
                <a:solidFill>
                  <a:schemeClr val="accent1"/>
                </a:solidFill>
                <a:latin typeface="幼圆" panose="02010509060101010101" charset="-122"/>
                <a:ea typeface="幼圆" panose="02010509060101010101" charset="-122"/>
                <a:sym typeface="+mn-ea"/>
              </a:rPr>
              <a:t>最后希望通过我们的努力最大限度减少学生自杀事件的发生！</a:t>
            </a:r>
            <a:endParaRPr lang="zh-CN" altLang="en-US" sz="3600" b="1" dirty="0" smtClean="0">
              <a:solidFill>
                <a:schemeClr val="accent1"/>
              </a:solidFill>
              <a:latin typeface="幼圆" panose="02010509060101010101" charset="-122"/>
              <a:ea typeface="幼圆" panose="02010509060101010101" charset="-122"/>
              <a:sym typeface="+mn-ea"/>
            </a:endParaRPr>
          </a:p>
        </p:txBody>
      </p:sp>
      <p:sp>
        <p:nvSpPr>
          <p:cNvPr id="7" name="矩形 6"/>
          <p:cNvSpPr/>
          <p:nvPr/>
        </p:nvSpPr>
        <p:spPr>
          <a:xfrm>
            <a:off x="2870200" y="2927985"/>
            <a:ext cx="3552190" cy="553085"/>
          </a:xfrm>
          <a:prstGeom prst="rect">
            <a:avLst/>
          </a:prstGeom>
        </p:spPr>
        <p:txBody>
          <a:bodyPr wrap="square">
            <a:spAutoFit/>
          </a:bodyPr>
          <a:lstStyle/>
          <a:p>
            <a:pPr>
              <a:lnSpc>
                <a:spcPct val="150000"/>
              </a:lnSpc>
            </a:pPr>
            <a:r>
              <a:rPr lang="zh-CN" altLang="en-US" sz="2000" b="0" dirty="0" smtClean="0">
                <a:solidFill>
                  <a:srgbClr val="414455"/>
                </a:solidFill>
                <a:latin typeface="微软雅黑 Light" panose="020B0502040204020203" pitchFamily="34" charset="-122"/>
                <a:ea typeface="微软雅黑 Light" panose="020B0502040204020203" pitchFamily="34" charset="-122"/>
              </a:rPr>
              <a:t>恳请各位领导老师批评指正</a:t>
            </a:r>
            <a:r>
              <a:rPr lang="zh-CN" altLang="en-US" sz="2000" dirty="0">
                <a:solidFill>
                  <a:srgbClr val="414455"/>
                </a:solidFill>
                <a:latin typeface="微软雅黑 Light" panose="020B0502040204020203" pitchFamily="34" charset="-122"/>
                <a:ea typeface="微软雅黑 Light" panose="020B0502040204020203" pitchFamily="34" charset="-122"/>
              </a:rPr>
              <a:t>！</a:t>
            </a:r>
            <a:endParaRPr lang="zh-CN" altLang="en-US" sz="2000" b="0" dirty="0" smtClean="0">
              <a:solidFill>
                <a:srgbClr val="414455"/>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855748" y="1232857"/>
            <a:ext cx="2458958" cy="2458960"/>
            <a:chOff x="855748" y="1335166"/>
            <a:chExt cx="2458958" cy="2458960"/>
          </a:xfrm>
        </p:grpSpPr>
        <p:sp>
          <p:nvSpPr>
            <p:cNvPr id="22" name="椭圆 8"/>
            <p:cNvSpPr>
              <a:spLocks noChangeArrowheads="1"/>
            </p:cNvSpPr>
            <p:nvPr/>
          </p:nvSpPr>
          <p:spPr bwMode="auto">
            <a:xfrm>
              <a:off x="855748" y="1335166"/>
              <a:ext cx="2458958" cy="2458960"/>
            </a:xfrm>
            <a:prstGeom prst="ellipse">
              <a:avLst/>
            </a:prstGeom>
            <a:noFill/>
            <a:ln w="25400" cap="flat" cmpd="sng">
              <a:solidFill>
                <a:schemeClr val="accent1"/>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endParaRPr>
            </a:p>
          </p:txBody>
        </p:sp>
        <p:sp>
          <p:nvSpPr>
            <p:cNvPr id="23" name="椭圆 1"/>
            <p:cNvSpPr>
              <a:spLocks noChangeArrowheads="1"/>
            </p:cNvSpPr>
            <p:nvPr/>
          </p:nvSpPr>
          <p:spPr bwMode="auto">
            <a:xfrm>
              <a:off x="1006500" y="1545650"/>
              <a:ext cx="352702" cy="352702"/>
            </a:xfrm>
            <a:prstGeom prst="ellipse">
              <a:avLst/>
            </a:prstGeom>
            <a:solidFill>
              <a:schemeClr val="accent1"/>
            </a:solidFill>
            <a:ln>
              <a:noFill/>
            </a:ln>
          </p:spPr>
          <p:txBody>
            <a:bodyPr anchor="ctr"/>
            <a:lstStyle/>
            <a:p>
              <a:pPr algn="ctr"/>
              <a:r>
                <a:rPr lang="en-US" sz="1400">
                  <a:solidFill>
                    <a:srgbClr val="FFFFFF"/>
                  </a:solidFill>
                  <a:latin typeface="Impact" panose="020B0806030902050204" pitchFamily="34" charset="0"/>
                  <a:cs typeface="Arial" panose="020B0604020202020204" pitchFamily="34" charset="0"/>
                  <a:sym typeface="Arial" panose="020B0604020202020204" pitchFamily="34" charset="0"/>
                </a:rPr>
                <a:t>1</a:t>
              </a:r>
              <a:endParaRPr lang="zh-CN" altLang="en-US" sz="1400">
                <a:solidFill>
                  <a:srgbClr val="FFFFFF"/>
                </a:solidFill>
                <a:latin typeface="Impact" panose="020B0806030902050204" pitchFamily="34" charset="0"/>
              </a:endParaRPr>
            </a:p>
          </p:txBody>
        </p:sp>
        <p:sp>
          <p:nvSpPr>
            <p:cNvPr id="27" name="Text Box 10"/>
            <p:cNvSpPr txBox="1">
              <a:spLocks noChangeArrowheads="1"/>
            </p:cNvSpPr>
            <p:nvPr/>
          </p:nvSpPr>
          <p:spPr bwMode="auto">
            <a:xfrm>
              <a:off x="1103522" y="1940376"/>
              <a:ext cx="1996434" cy="1151255"/>
            </a:xfrm>
            <a:prstGeom prst="rect">
              <a:avLst/>
            </a:prstGeom>
            <a:noFill/>
            <a:ln w="9525">
              <a:noFill/>
              <a:miter lim="800000"/>
            </a:ln>
          </p:spPr>
          <p:txBody>
            <a:bodyPr wrap="square" lIns="45720" tIns="22860" rIns="45720" bIns="22860">
              <a:spAutoFit/>
            </a:bodyPr>
            <a:lstStyle/>
            <a:p>
              <a:pPr algn="ctr" defTabSz="1087755">
                <a:lnSpc>
                  <a:spcPct val="120000"/>
                </a:lnSpc>
              </a:pPr>
              <a:r>
                <a:rPr lang="zh-CN" altLang="en-US" sz="1200" b="1" dirty="0">
                  <a:latin typeface="宋体" panose="02010600030101010101" pitchFamily="2" charset="-122"/>
                  <a:ea typeface="宋体" panose="02010600030101010101" pitchFamily="2" charset="-122"/>
                  <a:cs typeface="宋体" panose="02010600030101010101" pitchFamily="2" charset="-122"/>
                  <a:sym typeface="+mn-ea"/>
                </a:rPr>
                <a:t>精神卫生问题现已成为重要的公共卫生问题和社会问题。世卫组织的最新数据显示，全球每４人中就有一人需要精神治疗。</a:t>
              </a:r>
              <a:endParaRPr lang="zh-CN" altLang="en-US" sz="1200" b="1" dirty="0">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endParaRPr>
            </a:p>
          </p:txBody>
        </p:sp>
      </p:grpSp>
      <p:grpSp>
        <p:nvGrpSpPr>
          <p:cNvPr id="29" name="组合 28"/>
          <p:cNvGrpSpPr/>
          <p:nvPr/>
        </p:nvGrpSpPr>
        <p:grpSpPr>
          <a:xfrm>
            <a:off x="3193821" y="1232857"/>
            <a:ext cx="2458958" cy="2458960"/>
            <a:chOff x="3193821" y="1335166"/>
            <a:chExt cx="2458958" cy="2458960"/>
          </a:xfrm>
        </p:grpSpPr>
        <p:sp>
          <p:nvSpPr>
            <p:cNvPr id="30" name="椭圆 33"/>
            <p:cNvSpPr>
              <a:spLocks noChangeArrowheads="1"/>
            </p:cNvSpPr>
            <p:nvPr/>
          </p:nvSpPr>
          <p:spPr bwMode="auto">
            <a:xfrm>
              <a:off x="3193821" y="1335166"/>
              <a:ext cx="2458958" cy="2458960"/>
            </a:xfrm>
            <a:prstGeom prst="ellipse">
              <a:avLst/>
            </a:prstGeom>
            <a:noFill/>
            <a:ln w="25400" cap="flat" cmpd="sng">
              <a:solidFill>
                <a:schemeClr val="accent1"/>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endParaRPr>
            </a:p>
          </p:txBody>
        </p:sp>
        <p:sp>
          <p:nvSpPr>
            <p:cNvPr id="31" name="椭圆 15"/>
            <p:cNvSpPr>
              <a:spLocks noChangeArrowheads="1"/>
            </p:cNvSpPr>
            <p:nvPr/>
          </p:nvSpPr>
          <p:spPr bwMode="auto">
            <a:xfrm>
              <a:off x="3345994" y="1545650"/>
              <a:ext cx="352702" cy="352702"/>
            </a:xfrm>
            <a:prstGeom prst="ellipse">
              <a:avLst/>
            </a:prstGeom>
            <a:solidFill>
              <a:schemeClr val="accent1"/>
            </a:solidFill>
            <a:ln>
              <a:noFill/>
            </a:ln>
          </p:spPr>
          <p:txBody>
            <a:bodyPr anchor="ctr"/>
            <a:lstStyle/>
            <a:p>
              <a:pPr algn="ctr"/>
              <a:r>
                <a:rPr lang="en-US" sz="1400" dirty="0">
                  <a:solidFill>
                    <a:srgbClr val="FFFFFF"/>
                  </a:solidFill>
                  <a:latin typeface="Impact" panose="020B0806030902050204" pitchFamily="34" charset="0"/>
                  <a:cs typeface="Arial" panose="020B0604020202020204" pitchFamily="34" charset="0"/>
                  <a:sym typeface="Arial" panose="020B0604020202020204" pitchFamily="34" charset="0"/>
                </a:rPr>
                <a:t>2</a:t>
              </a:r>
              <a:endParaRPr lang="zh-CN" altLang="en-US" sz="1400" dirty="0">
                <a:solidFill>
                  <a:srgbClr val="FFFFFF"/>
                </a:solidFill>
                <a:latin typeface="Impact" panose="020B0806030902050204" pitchFamily="34" charset="0"/>
              </a:endParaRPr>
            </a:p>
          </p:txBody>
        </p:sp>
        <p:sp>
          <p:nvSpPr>
            <p:cNvPr id="32" name="Text Box 10"/>
            <p:cNvSpPr txBox="1">
              <a:spLocks noChangeArrowheads="1"/>
            </p:cNvSpPr>
            <p:nvPr/>
          </p:nvSpPr>
          <p:spPr bwMode="auto">
            <a:xfrm>
              <a:off x="3461912" y="2228031"/>
              <a:ext cx="1996434" cy="525145"/>
            </a:xfrm>
            <a:prstGeom prst="rect">
              <a:avLst/>
            </a:prstGeom>
            <a:noFill/>
            <a:ln w="9525">
              <a:noFill/>
              <a:miter lim="800000"/>
            </a:ln>
          </p:spPr>
          <p:txBody>
            <a:bodyPr wrap="square" lIns="45720" tIns="22860" rIns="45720" bIns="22860">
              <a:spAutoFit/>
            </a:bodyPr>
            <a:lstStyle/>
            <a:p>
              <a:pPr algn="ctr" defTabSz="1087755">
                <a:lnSpc>
                  <a:spcPct val="120000"/>
                </a:lnSpc>
              </a:pPr>
              <a:r>
                <a:rPr lang="zh-CN" altLang="en-US" sz="1200" b="1" dirty="0">
                  <a:latin typeface="宋体" panose="02010600030101010101" pitchFamily="2" charset="-122"/>
                  <a:ea typeface="宋体" panose="02010600030101010101" pitchFamily="2" charset="-122"/>
                  <a:cs typeface="宋体" panose="02010600030101010101" pitchFamily="2" charset="-122"/>
                  <a:sym typeface="+mn-ea"/>
                </a:rPr>
                <a:t>精神障碍患者是弱势群体，需要特殊相关法律保护</a:t>
              </a:r>
              <a:r>
                <a:rPr lang="zh-CN" altLang="en-US" sz="1400" dirty="0">
                  <a:sym typeface="+mn-ea"/>
                </a:rPr>
                <a:t>。</a:t>
              </a:r>
              <a:endParaRPr lang="zh-CN" altLang="en-US" sz="900" dirty="0">
                <a:solidFill>
                  <a:schemeClr val="tx1">
                    <a:lumMod val="95000"/>
                    <a:lumOff val="5000"/>
                  </a:schemeClr>
                </a:solidFill>
                <a:latin typeface="微软雅黑" panose="020B0503020204020204" pitchFamily="34" charset="-122"/>
              </a:endParaRPr>
            </a:p>
          </p:txBody>
        </p:sp>
      </p:grpSp>
      <p:grpSp>
        <p:nvGrpSpPr>
          <p:cNvPr id="33" name="组合 32"/>
          <p:cNvGrpSpPr/>
          <p:nvPr/>
        </p:nvGrpSpPr>
        <p:grpSpPr>
          <a:xfrm>
            <a:off x="5533316" y="1232857"/>
            <a:ext cx="2458959" cy="2458960"/>
            <a:chOff x="5533316" y="1335166"/>
            <a:chExt cx="2458959" cy="2458960"/>
          </a:xfrm>
        </p:grpSpPr>
        <p:sp>
          <p:nvSpPr>
            <p:cNvPr id="34" name="椭圆 36"/>
            <p:cNvSpPr>
              <a:spLocks noChangeArrowheads="1"/>
            </p:cNvSpPr>
            <p:nvPr/>
          </p:nvSpPr>
          <p:spPr bwMode="auto">
            <a:xfrm>
              <a:off x="5533316" y="1335166"/>
              <a:ext cx="2458959" cy="2458960"/>
            </a:xfrm>
            <a:prstGeom prst="ellipse">
              <a:avLst/>
            </a:prstGeom>
            <a:noFill/>
            <a:ln w="25400" cap="flat" cmpd="sng">
              <a:solidFill>
                <a:schemeClr val="accent1"/>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endParaRPr>
            </a:p>
          </p:txBody>
        </p:sp>
        <p:sp>
          <p:nvSpPr>
            <p:cNvPr id="35" name="椭圆 16"/>
            <p:cNvSpPr>
              <a:spLocks noChangeArrowheads="1"/>
            </p:cNvSpPr>
            <p:nvPr/>
          </p:nvSpPr>
          <p:spPr bwMode="auto">
            <a:xfrm>
              <a:off x="5684067" y="1545650"/>
              <a:ext cx="352702" cy="352702"/>
            </a:xfrm>
            <a:prstGeom prst="ellipse">
              <a:avLst/>
            </a:prstGeom>
            <a:solidFill>
              <a:schemeClr val="accent1"/>
            </a:solidFill>
            <a:ln>
              <a:noFill/>
            </a:ln>
          </p:spPr>
          <p:txBody>
            <a:bodyPr anchor="ctr"/>
            <a:lstStyle/>
            <a:p>
              <a:pPr algn="ctr"/>
              <a:r>
                <a:rPr lang="en-US" sz="1400">
                  <a:solidFill>
                    <a:srgbClr val="FFFFFF"/>
                  </a:solidFill>
                  <a:latin typeface="Impact" panose="020B0806030902050204" pitchFamily="34" charset="0"/>
                  <a:cs typeface="Arial" panose="020B0604020202020204" pitchFamily="34" charset="0"/>
                  <a:sym typeface="Arial" panose="020B0604020202020204" pitchFamily="34" charset="0"/>
                </a:rPr>
                <a:t>3</a:t>
              </a:r>
              <a:endParaRPr lang="zh-CN" altLang="en-US" sz="1400">
                <a:solidFill>
                  <a:srgbClr val="FFFFFF"/>
                </a:solidFill>
                <a:latin typeface="Impact" panose="020B0806030902050204" pitchFamily="34" charset="0"/>
              </a:endParaRPr>
            </a:p>
          </p:txBody>
        </p:sp>
        <p:sp>
          <p:nvSpPr>
            <p:cNvPr id="36" name="Text Box 10"/>
            <p:cNvSpPr txBox="1">
              <a:spLocks noChangeArrowheads="1"/>
            </p:cNvSpPr>
            <p:nvPr/>
          </p:nvSpPr>
          <p:spPr bwMode="auto">
            <a:xfrm>
              <a:off x="5774616" y="1665366"/>
              <a:ext cx="1976120" cy="1922780"/>
            </a:xfrm>
            <a:prstGeom prst="rect">
              <a:avLst/>
            </a:prstGeom>
            <a:noFill/>
            <a:ln w="9525">
              <a:noFill/>
              <a:miter lim="800000"/>
            </a:ln>
          </p:spPr>
          <p:txBody>
            <a:bodyPr wrap="square" lIns="45720" tIns="22860" rIns="45720" bIns="22860">
              <a:spAutoFit/>
            </a:bodyPr>
            <a:lstStyle/>
            <a:p>
              <a:pPr>
                <a:buNone/>
              </a:pPr>
              <a:r>
                <a:rPr lang="en-US" altLang="zh-CN" sz="1400" dirty="0">
                  <a:sym typeface="+mn-ea"/>
                </a:rPr>
                <a:t>       </a:t>
              </a:r>
              <a:r>
                <a:rPr lang="zh-CN" altLang="en-US" sz="1200" b="1" dirty="0">
                  <a:latin typeface="宋体" panose="02010600030101010101" pitchFamily="2" charset="-122"/>
                  <a:ea typeface="宋体" panose="02010600030101010101" pitchFamily="2" charset="-122"/>
                  <a:cs typeface="宋体" panose="02010600030101010101" pitchFamily="2" charset="-122"/>
                  <a:sym typeface="+mn-ea"/>
                </a:rPr>
                <a:t>1996年，全世界共有15亿人患有某种程度的精神紊乱和行为紊乱病症，其中仅有50%的人承认自己患有这种疾病，且只有1%的人接受精神病治疗，我国各类精神疾病患者人数在1亿人以上，但公众对精神疾病的知晓率尚不足5成，就诊率则更低。</a:t>
              </a:r>
              <a:endParaRPr lang="zh-CN" altLang="en-US" sz="1200" b="1" dirty="0">
                <a:latin typeface="宋体" panose="02010600030101010101" pitchFamily="2" charset="-122"/>
                <a:ea typeface="宋体" panose="02010600030101010101" pitchFamily="2" charset="-122"/>
                <a:cs typeface="宋体" panose="02010600030101010101" pitchFamily="2" charset="-122"/>
              </a:endParaRPr>
            </a:p>
            <a:p>
              <a:pPr>
                <a:buNone/>
              </a:pPr>
              <a:endParaRPr lang="zh-CN" altLang="en-US" sz="1200" dirty="0"/>
            </a:p>
          </p:txBody>
        </p:sp>
      </p:grpSp>
      <p:sp>
        <p:nvSpPr>
          <p:cNvPr id="37" name="Text Box 10"/>
          <p:cNvSpPr txBox="1">
            <a:spLocks noChangeArrowheads="1"/>
          </p:cNvSpPr>
          <p:nvPr/>
        </p:nvSpPr>
        <p:spPr bwMode="auto">
          <a:xfrm>
            <a:off x="520700" y="4089397"/>
            <a:ext cx="7879303" cy="599440"/>
          </a:xfrm>
          <a:prstGeom prst="rect">
            <a:avLst/>
          </a:prstGeom>
          <a:noFill/>
          <a:ln w="9525">
            <a:noFill/>
            <a:miter lim="800000"/>
          </a:ln>
        </p:spPr>
        <p:txBody>
          <a:bodyPr wrap="square" lIns="45720" tIns="22860" rIns="45720" bIns="22860">
            <a:spAutoFit/>
          </a:bodyPr>
          <a:lstStyle/>
          <a:p>
            <a:pPr algn="ctr">
              <a:lnSpc>
                <a:spcPct val="150000"/>
              </a:lnSpc>
              <a:defRPr/>
            </a:pPr>
            <a:r>
              <a:rPr lang="zh-CN" altLang="en-US" sz="1200" b="1" dirty="0">
                <a:latin typeface="宋体" panose="02010600030101010101" pitchFamily="2" charset="-122"/>
                <a:ea typeface="宋体" panose="02010600030101010101" pitchFamily="2" charset="-122"/>
                <a:cs typeface="宋体" panose="02010600030101010101" pitchFamily="2" charset="-122"/>
                <a:sym typeface="+mn-ea"/>
              </a:rPr>
              <a:t>精神卫生</a:t>
            </a:r>
            <a:r>
              <a:rPr lang="zh-CN" altLang="zh-CN" sz="1200" b="1" dirty="0">
                <a:latin typeface="宋体" panose="02010600030101010101" pitchFamily="2" charset="-122"/>
                <a:ea typeface="宋体" panose="02010600030101010101" pitchFamily="2" charset="-122"/>
                <a:cs typeface="宋体" panose="02010600030101010101" pitchFamily="2" charset="-122"/>
                <a:sym typeface="+mn-ea"/>
              </a:rPr>
              <a:t>法自２０１３年５月１日起施行。</a:t>
            </a:r>
            <a:endParaRPr lang="zh-CN" altLang="en-US" sz="1200" b="1" dirty="0">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endParaRPr>
          </a:p>
          <a:p>
            <a:pPr algn="ctr">
              <a:lnSpc>
                <a:spcPct val="150000"/>
              </a:lnSpc>
              <a:defRPr/>
            </a:pPr>
            <a:r>
              <a:rPr lang="zh-CN" altLang="en-US" sz="1200" b="1" dirty="0">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rPr>
              <a:t>随着我校招生规模不断扩大，心理障碍</a:t>
            </a:r>
            <a:r>
              <a:rPr lang="en-US" altLang="zh-CN" sz="1200" b="1" dirty="0">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rPr>
              <a:t>/</a:t>
            </a:r>
            <a:r>
              <a:rPr lang="zh-CN" altLang="en-US" sz="1200" b="1" dirty="0">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rPr>
              <a:t>精神障碍学生人数比例会不断增加。</a:t>
            </a:r>
            <a:endParaRPr lang="zh-CN" altLang="en-US" sz="1200" b="1" dirty="0">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7" name="矩形 16"/>
          <p:cNvSpPr/>
          <p:nvPr/>
        </p:nvSpPr>
        <p:spPr>
          <a:xfrm>
            <a:off x="3193990" y="354623"/>
            <a:ext cx="2756020" cy="460375"/>
          </a:xfrm>
          <a:prstGeom prst="rect">
            <a:avLst/>
          </a:prstGeom>
        </p:spPr>
        <p:txBody>
          <a:bodyPr wrap="square">
            <a:spAutoFit/>
          </a:bodyPr>
          <a:lstStyle/>
          <a:p>
            <a:pPr algn="ctr">
              <a:spcAft>
                <a:spcPts val="0"/>
              </a:spcAft>
              <a:defRPr/>
            </a:pPr>
            <a:r>
              <a:rPr lang="zh-CN" altLang="zh-CN" sz="2400" b="1" kern="100" dirty="0">
                <a:solidFill>
                  <a:schemeClr val="accent1"/>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Times New Roman" panose="02020603050405020304" pitchFamily="18" charset="0"/>
              </a:rPr>
              <a:t>出台原因</a:t>
            </a:r>
            <a:endParaRPr lang="zh-CN" altLang="zh-CN" sz="2400" b="1" kern="100" dirty="0">
              <a:solidFill>
                <a:schemeClr val="accent1"/>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Times New Roman" panose="02020603050405020304" pitchFamily="18" charset="0"/>
            </a:endParaRPr>
          </a:p>
        </p:txBody>
      </p:sp>
      <p:sp>
        <p:nvSpPr>
          <p:cNvPr id="18" name="圆角矩形 17"/>
          <p:cNvSpPr/>
          <p:nvPr/>
        </p:nvSpPr>
        <p:spPr>
          <a:xfrm>
            <a:off x="3600631" y="344345"/>
            <a:ext cx="1886349" cy="420666"/>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492870" y="2056233"/>
            <a:ext cx="4354195" cy="753745"/>
            <a:chOff x="3196957" y="2019402"/>
            <a:chExt cx="4354195" cy="753744"/>
          </a:xfrm>
        </p:grpSpPr>
        <p:sp>
          <p:nvSpPr>
            <p:cNvPr id="3" name="文本框 2"/>
            <p:cNvSpPr txBox="1"/>
            <p:nvPr/>
          </p:nvSpPr>
          <p:spPr>
            <a:xfrm>
              <a:off x="3196957" y="2251177"/>
              <a:ext cx="4354195" cy="521969"/>
            </a:xfrm>
            <a:prstGeom prst="rect">
              <a:avLst/>
            </a:prstGeom>
            <a:noFill/>
          </p:spPr>
          <p:txBody>
            <a:bodyPr wrap="square" rtlCol="0">
              <a:spAutoFit/>
            </a:bodyPr>
            <a:lstStyle/>
            <a:p>
              <a:r>
                <a:rPr lang="zh-CN" altLang="en-US" sz="2800" b="1" dirty="0">
                  <a:solidFill>
                    <a:schemeClr val="tx1">
                      <a:lumMod val="75000"/>
                    </a:schemeClr>
                  </a:solidFill>
                  <a:latin typeface="微软雅黑" panose="020B0503020204020204" pitchFamily="34" charset="-122"/>
                  <a:ea typeface="微软雅黑" panose="020B0503020204020204" pitchFamily="34" charset="-122"/>
                  <a:sym typeface="+mn-ea"/>
                </a:rPr>
                <a:t>和我们密切相关的条款</a:t>
              </a:r>
              <a:endParaRPr lang="zh-CN" altLang="en-US" sz="2800" b="1" dirty="0">
                <a:solidFill>
                  <a:schemeClr val="tx1">
                    <a:lumMod val="75000"/>
                  </a:schemeClr>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3229671" y="2019402"/>
              <a:ext cx="1331264" cy="307777"/>
            </a:xfrm>
            <a:prstGeom prst="rect">
              <a:avLst/>
            </a:prstGeom>
            <a:noFill/>
          </p:spPr>
          <p:txBody>
            <a:bodyPr wrap="square" rtlCol="0">
              <a:spAutoFit/>
            </a:bodyPr>
            <a:lstStyle/>
            <a:p>
              <a:r>
                <a:rPr lang="en-US" altLang="zh-CN" sz="1400" dirty="0">
                  <a:solidFill>
                    <a:schemeClr val="tx1">
                      <a:lumMod val="75000"/>
                    </a:schemeClr>
                  </a:solidFill>
                </a:rPr>
                <a:t>PART TWO</a:t>
              </a:r>
              <a:endParaRPr lang="zh-CN" altLang="en-US" sz="1400" dirty="0">
                <a:solidFill>
                  <a:schemeClr val="tx1">
                    <a:lumMod val="75000"/>
                  </a:schemeClr>
                </a:solidFill>
              </a:endParaRPr>
            </a:p>
          </p:txBody>
        </p:sp>
      </p:grpSp>
      <p:grpSp>
        <p:nvGrpSpPr>
          <p:cNvPr id="9" name="组合 8"/>
          <p:cNvGrpSpPr/>
          <p:nvPr/>
        </p:nvGrpSpPr>
        <p:grpSpPr>
          <a:xfrm>
            <a:off x="2224791" y="1981180"/>
            <a:ext cx="1129689" cy="1129689"/>
            <a:chOff x="1928879" y="1944350"/>
            <a:chExt cx="1129689" cy="1129689"/>
          </a:xfrm>
        </p:grpSpPr>
        <p:sp>
          <p:nvSpPr>
            <p:cNvPr id="2" name="椭圆 1"/>
            <p:cNvSpPr/>
            <p:nvPr/>
          </p:nvSpPr>
          <p:spPr>
            <a:xfrm>
              <a:off x="1928879" y="1944350"/>
              <a:ext cx="1129689" cy="112968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ysClr val="windowText" lastClr="000000"/>
                </a:solidFill>
              </a:endParaRPr>
            </a:p>
          </p:txBody>
        </p:sp>
        <p:sp>
          <p:nvSpPr>
            <p:cNvPr id="8" name="Freeform 7"/>
            <p:cNvSpPr>
              <a:spLocks noEditPoints="1"/>
            </p:cNvSpPr>
            <p:nvPr/>
          </p:nvSpPr>
          <p:spPr bwMode="auto">
            <a:xfrm>
              <a:off x="2108994" y="2226858"/>
              <a:ext cx="751325" cy="615695"/>
            </a:xfrm>
            <a:custGeom>
              <a:avLst/>
              <a:gdLst>
                <a:gd name="T0" fmla="*/ 310 w 563"/>
                <a:gd name="T1" fmla="*/ 372 h 461"/>
                <a:gd name="T2" fmla="*/ 321 w 563"/>
                <a:gd name="T3" fmla="*/ 370 h 461"/>
                <a:gd name="T4" fmla="*/ 552 w 563"/>
                <a:gd name="T5" fmla="*/ 248 h 461"/>
                <a:gd name="T6" fmla="*/ 559 w 563"/>
                <a:gd name="T7" fmla="*/ 226 h 461"/>
                <a:gd name="T8" fmla="*/ 537 w 563"/>
                <a:gd name="T9" fmla="*/ 220 h 461"/>
                <a:gd name="T10" fmla="*/ 311 w 563"/>
                <a:gd name="T11" fmla="*/ 339 h 461"/>
                <a:gd name="T12" fmla="*/ 59 w 563"/>
                <a:gd name="T13" fmla="*/ 285 h 461"/>
                <a:gd name="T14" fmla="*/ 38 w 563"/>
                <a:gd name="T15" fmla="*/ 253 h 461"/>
                <a:gd name="T16" fmla="*/ 71 w 563"/>
                <a:gd name="T17" fmla="*/ 232 h 461"/>
                <a:gd name="T18" fmla="*/ 313 w 563"/>
                <a:gd name="T19" fmla="*/ 283 h 461"/>
                <a:gd name="T20" fmla="*/ 321 w 563"/>
                <a:gd name="T21" fmla="*/ 281 h 461"/>
                <a:gd name="T22" fmla="*/ 552 w 563"/>
                <a:gd name="T23" fmla="*/ 159 h 461"/>
                <a:gd name="T24" fmla="*/ 559 w 563"/>
                <a:gd name="T25" fmla="*/ 138 h 461"/>
                <a:gd name="T26" fmla="*/ 537 w 563"/>
                <a:gd name="T27" fmla="*/ 131 h 461"/>
                <a:gd name="T28" fmla="*/ 310 w 563"/>
                <a:gd name="T29" fmla="*/ 251 h 461"/>
                <a:gd name="T30" fmla="*/ 59 w 563"/>
                <a:gd name="T31" fmla="*/ 197 h 461"/>
                <a:gd name="T32" fmla="*/ 38 w 563"/>
                <a:gd name="T33" fmla="*/ 164 h 461"/>
                <a:gd name="T34" fmla="*/ 71 w 563"/>
                <a:gd name="T35" fmla="*/ 143 h 461"/>
                <a:gd name="T36" fmla="*/ 298 w 563"/>
                <a:gd name="T37" fmla="*/ 191 h 461"/>
                <a:gd name="T38" fmla="*/ 306 w 563"/>
                <a:gd name="T39" fmla="*/ 189 h 461"/>
                <a:gd name="T40" fmla="*/ 538 w 563"/>
                <a:gd name="T41" fmla="*/ 69 h 461"/>
                <a:gd name="T42" fmla="*/ 535 w 563"/>
                <a:gd name="T43" fmla="*/ 48 h 461"/>
                <a:gd name="T44" fmla="*/ 310 w 563"/>
                <a:gd name="T45" fmla="*/ 4 h 461"/>
                <a:gd name="T46" fmla="*/ 249 w 563"/>
                <a:gd name="T47" fmla="*/ 12 h 461"/>
                <a:gd name="T48" fmla="*/ 41 w 563"/>
                <a:gd name="T49" fmla="*/ 114 h 461"/>
                <a:gd name="T50" fmla="*/ 33 w 563"/>
                <a:gd name="T51" fmla="*/ 119 h 461"/>
                <a:gd name="T52" fmla="*/ 7 w 563"/>
                <a:gd name="T53" fmla="*/ 157 h 461"/>
                <a:gd name="T54" fmla="*/ 25 w 563"/>
                <a:gd name="T55" fmla="*/ 214 h 461"/>
                <a:gd name="T56" fmla="*/ 7 w 563"/>
                <a:gd name="T57" fmla="*/ 246 h 461"/>
                <a:gd name="T58" fmla="*/ 25 w 563"/>
                <a:gd name="T59" fmla="*/ 303 h 461"/>
                <a:gd name="T60" fmla="*/ 7 w 563"/>
                <a:gd name="T61" fmla="*/ 335 h 461"/>
                <a:gd name="T62" fmla="*/ 52 w 563"/>
                <a:gd name="T63" fmla="*/ 405 h 461"/>
                <a:gd name="T64" fmla="*/ 311 w 563"/>
                <a:gd name="T65" fmla="*/ 460 h 461"/>
                <a:gd name="T66" fmla="*/ 321 w 563"/>
                <a:gd name="T67" fmla="*/ 459 h 461"/>
                <a:gd name="T68" fmla="*/ 552 w 563"/>
                <a:gd name="T69" fmla="*/ 337 h 461"/>
                <a:gd name="T70" fmla="*/ 559 w 563"/>
                <a:gd name="T71" fmla="*/ 315 h 461"/>
                <a:gd name="T72" fmla="*/ 537 w 563"/>
                <a:gd name="T73" fmla="*/ 308 h 461"/>
                <a:gd name="T74" fmla="*/ 310 w 563"/>
                <a:gd name="T75" fmla="*/ 428 h 461"/>
                <a:gd name="T76" fmla="*/ 59 w 563"/>
                <a:gd name="T77" fmla="*/ 374 h 461"/>
                <a:gd name="T78" fmla="*/ 38 w 563"/>
                <a:gd name="T79" fmla="*/ 341 h 461"/>
                <a:gd name="T80" fmla="*/ 71 w 563"/>
                <a:gd name="T81" fmla="*/ 320 h 461"/>
                <a:gd name="T82" fmla="*/ 310 w 563"/>
                <a:gd name="T83" fmla="*/ 372 h 461"/>
                <a:gd name="T84" fmla="*/ 296 w 563"/>
                <a:gd name="T85" fmla="*/ 57 h 461"/>
                <a:gd name="T86" fmla="*/ 404 w 563"/>
                <a:gd name="T87" fmla="*/ 78 h 461"/>
                <a:gd name="T88" fmla="*/ 357 w 563"/>
                <a:gd name="T89" fmla="*/ 101 h 461"/>
                <a:gd name="T90" fmla="*/ 249 w 563"/>
                <a:gd name="T91" fmla="*/ 79 h 461"/>
                <a:gd name="T92" fmla="*/ 296 w 563"/>
                <a:gd name="T93" fmla="*/ 57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3" h="461">
                  <a:moveTo>
                    <a:pt x="310" y="372"/>
                  </a:moveTo>
                  <a:cubicBezTo>
                    <a:pt x="314" y="372"/>
                    <a:pt x="318" y="371"/>
                    <a:pt x="321" y="370"/>
                  </a:cubicBezTo>
                  <a:cubicBezTo>
                    <a:pt x="552" y="248"/>
                    <a:pt x="552" y="248"/>
                    <a:pt x="552" y="248"/>
                  </a:cubicBezTo>
                  <a:cubicBezTo>
                    <a:pt x="560" y="244"/>
                    <a:pt x="563" y="234"/>
                    <a:pt x="559" y="226"/>
                  </a:cubicBezTo>
                  <a:cubicBezTo>
                    <a:pt x="555" y="218"/>
                    <a:pt x="545" y="215"/>
                    <a:pt x="537" y="220"/>
                  </a:cubicBezTo>
                  <a:cubicBezTo>
                    <a:pt x="311" y="339"/>
                    <a:pt x="311" y="339"/>
                    <a:pt x="311" y="339"/>
                  </a:cubicBezTo>
                  <a:cubicBezTo>
                    <a:pt x="59" y="285"/>
                    <a:pt x="59" y="285"/>
                    <a:pt x="59" y="285"/>
                  </a:cubicBezTo>
                  <a:cubicBezTo>
                    <a:pt x="44" y="282"/>
                    <a:pt x="35" y="268"/>
                    <a:pt x="38" y="253"/>
                  </a:cubicBezTo>
                  <a:cubicBezTo>
                    <a:pt x="41" y="238"/>
                    <a:pt x="56" y="228"/>
                    <a:pt x="71" y="232"/>
                  </a:cubicBezTo>
                  <a:cubicBezTo>
                    <a:pt x="71" y="232"/>
                    <a:pt x="313" y="283"/>
                    <a:pt x="313" y="283"/>
                  </a:cubicBezTo>
                  <a:cubicBezTo>
                    <a:pt x="316" y="283"/>
                    <a:pt x="318" y="283"/>
                    <a:pt x="321" y="281"/>
                  </a:cubicBezTo>
                  <a:cubicBezTo>
                    <a:pt x="552" y="159"/>
                    <a:pt x="552" y="159"/>
                    <a:pt x="552" y="159"/>
                  </a:cubicBezTo>
                  <a:cubicBezTo>
                    <a:pt x="560" y="155"/>
                    <a:pt x="563" y="146"/>
                    <a:pt x="559" y="138"/>
                  </a:cubicBezTo>
                  <a:cubicBezTo>
                    <a:pt x="555" y="130"/>
                    <a:pt x="545" y="127"/>
                    <a:pt x="537" y="131"/>
                  </a:cubicBezTo>
                  <a:cubicBezTo>
                    <a:pt x="310" y="251"/>
                    <a:pt x="310" y="251"/>
                    <a:pt x="310" y="251"/>
                  </a:cubicBezTo>
                  <a:cubicBezTo>
                    <a:pt x="59" y="197"/>
                    <a:pt x="59" y="197"/>
                    <a:pt x="59" y="197"/>
                  </a:cubicBezTo>
                  <a:cubicBezTo>
                    <a:pt x="44" y="194"/>
                    <a:pt x="35" y="179"/>
                    <a:pt x="38" y="164"/>
                  </a:cubicBezTo>
                  <a:cubicBezTo>
                    <a:pt x="41" y="149"/>
                    <a:pt x="56" y="140"/>
                    <a:pt x="71" y="143"/>
                  </a:cubicBezTo>
                  <a:cubicBezTo>
                    <a:pt x="71" y="143"/>
                    <a:pt x="297" y="191"/>
                    <a:pt x="298" y="191"/>
                  </a:cubicBezTo>
                  <a:cubicBezTo>
                    <a:pt x="301" y="191"/>
                    <a:pt x="303" y="191"/>
                    <a:pt x="306" y="189"/>
                  </a:cubicBezTo>
                  <a:cubicBezTo>
                    <a:pt x="306" y="189"/>
                    <a:pt x="538" y="69"/>
                    <a:pt x="538" y="69"/>
                  </a:cubicBezTo>
                  <a:cubicBezTo>
                    <a:pt x="554" y="61"/>
                    <a:pt x="553" y="51"/>
                    <a:pt x="535" y="48"/>
                  </a:cubicBezTo>
                  <a:cubicBezTo>
                    <a:pt x="310" y="4"/>
                    <a:pt x="310" y="4"/>
                    <a:pt x="310" y="4"/>
                  </a:cubicBezTo>
                  <a:cubicBezTo>
                    <a:pt x="292" y="0"/>
                    <a:pt x="265" y="4"/>
                    <a:pt x="249" y="12"/>
                  </a:cubicBezTo>
                  <a:cubicBezTo>
                    <a:pt x="41" y="114"/>
                    <a:pt x="41" y="114"/>
                    <a:pt x="41" y="114"/>
                  </a:cubicBezTo>
                  <a:cubicBezTo>
                    <a:pt x="38" y="116"/>
                    <a:pt x="35" y="118"/>
                    <a:pt x="33" y="119"/>
                  </a:cubicBezTo>
                  <a:cubicBezTo>
                    <a:pt x="20" y="128"/>
                    <a:pt x="10" y="141"/>
                    <a:pt x="7" y="157"/>
                  </a:cubicBezTo>
                  <a:cubicBezTo>
                    <a:pt x="2" y="179"/>
                    <a:pt x="10" y="200"/>
                    <a:pt x="25" y="214"/>
                  </a:cubicBezTo>
                  <a:cubicBezTo>
                    <a:pt x="16" y="222"/>
                    <a:pt x="9" y="233"/>
                    <a:pt x="7" y="246"/>
                  </a:cubicBezTo>
                  <a:cubicBezTo>
                    <a:pt x="2" y="268"/>
                    <a:pt x="10" y="289"/>
                    <a:pt x="25" y="303"/>
                  </a:cubicBezTo>
                  <a:cubicBezTo>
                    <a:pt x="16" y="311"/>
                    <a:pt x="9" y="322"/>
                    <a:pt x="7" y="335"/>
                  </a:cubicBezTo>
                  <a:cubicBezTo>
                    <a:pt x="0" y="367"/>
                    <a:pt x="20" y="399"/>
                    <a:pt x="52" y="405"/>
                  </a:cubicBezTo>
                  <a:cubicBezTo>
                    <a:pt x="52" y="405"/>
                    <a:pt x="310" y="461"/>
                    <a:pt x="311" y="460"/>
                  </a:cubicBezTo>
                  <a:cubicBezTo>
                    <a:pt x="314" y="460"/>
                    <a:pt x="318" y="460"/>
                    <a:pt x="321" y="459"/>
                  </a:cubicBezTo>
                  <a:cubicBezTo>
                    <a:pt x="552" y="337"/>
                    <a:pt x="552" y="337"/>
                    <a:pt x="552" y="337"/>
                  </a:cubicBezTo>
                  <a:cubicBezTo>
                    <a:pt x="560" y="332"/>
                    <a:pt x="563" y="323"/>
                    <a:pt x="559" y="315"/>
                  </a:cubicBezTo>
                  <a:cubicBezTo>
                    <a:pt x="555" y="307"/>
                    <a:pt x="545" y="304"/>
                    <a:pt x="537" y="308"/>
                  </a:cubicBezTo>
                  <a:cubicBezTo>
                    <a:pt x="310" y="428"/>
                    <a:pt x="310" y="428"/>
                    <a:pt x="310" y="428"/>
                  </a:cubicBezTo>
                  <a:cubicBezTo>
                    <a:pt x="59" y="374"/>
                    <a:pt x="59" y="374"/>
                    <a:pt x="59" y="374"/>
                  </a:cubicBezTo>
                  <a:cubicBezTo>
                    <a:pt x="44" y="371"/>
                    <a:pt x="35" y="356"/>
                    <a:pt x="38" y="341"/>
                  </a:cubicBezTo>
                  <a:cubicBezTo>
                    <a:pt x="41" y="327"/>
                    <a:pt x="56" y="317"/>
                    <a:pt x="71" y="320"/>
                  </a:cubicBezTo>
                  <a:cubicBezTo>
                    <a:pt x="71" y="320"/>
                    <a:pt x="309" y="372"/>
                    <a:pt x="310" y="372"/>
                  </a:cubicBezTo>
                  <a:close/>
                  <a:moveTo>
                    <a:pt x="296" y="57"/>
                  </a:moveTo>
                  <a:cubicBezTo>
                    <a:pt x="404" y="78"/>
                    <a:pt x="404" y="78"/>
                    <a:pt x="404" y="78"/>
                  </a:cubicBezTo>
                  <a:cubicBezTo>
                    <a:pt x="357" y="101"/>
                    <a:pt x="357" y="101"/>
                    <a:pt x="357" y="101"/>
                  </a:cubicBezTo>
                  <a:cubicBezTo>
                    <a:pt x="249" y="79"/>
                    <a:pt x="249" y="79"/>
                    <a:pt x="249" y="79"/>
                  </a:cubicBezTo>
                  <a:lnTo>
                    <a:pt x="296" y="57"/>
                  </a:lnTo>
                  <a:close/>
                </a:path>
              </a:pathLst>
            </a:custGeom>
            <a:solidFill>
              <a:schemeClr val="bg1"/>
            </a:solidFill>
            <a:ln>
              <a:noFill/>
            </a:ln>
          </p:spPr>
          <p:txBody>
            <a:bodyPr vert="horz" wrap="square" lIns="91440" tIns="45720" rIns="91440" bIns="45720" numCol="1" anchor="t" anchorCtr="0" compatLnSpc="1"/>
            <a:lstStyle/>
            <a:p>
              <a:endParaRPr lang="zh-CN" altLang="en-US" sz="1800"/>
            </a:p>
          </p:txBody>
        </p:sp>
      </p:gr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54000" y="1453515"/>
            <a:ext cx="4214495" cy="3150235"/>
          </a:xfrm>
          <a:prstGeom prst="rect">
            <a:avLst/>
          </a:prstGeom>
          <a:ln>
            <a:noFill/>
          </a:ln>
        </p:spPr>
      </p:pic>
      <p:sp>
        <p:nvSpPr>
          <p:cNvPr id="9" name="矩形 8"/>
          <p:cNvSpPr/>
          <p:nvPr/>
        </p:nvSpPr>
        <p:spPr>
          <a:xfrm>
            <a:off x="4468336" y="1453242"/>
            <a:ext cx="2209562" cy="31502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81280" indent="0" eaLnBrk="1" hangingPunct="1">
              <a:buNone/>
            </a:pPr>
            <a:r>
              <a:rPr lang="zh-CN" altLang="en-US" sz="1600" b="1" dirty="0">
                <a:solidFill>
                  <a:schemeClr val="bg1"/>
                </a:solidFill>
                <a:sym typeface="+mn-ea"/>
              </a:rPr>
              <a:t>第八十三条 本法所称</a:t>
            </a:r>
            <a:r>
              <a:rPr lang="zh-CN" altLang="en-US" sz="1600" b="1" dirty="0">
                <a:solidFill>
                  <a:srgbClr val="FF0000"/>
                </a:solidFill>
                <a:sym typeface="+mn-ea"/>
              </a:rPr>
              <a:t>精神障碍</a:t>
            </a:r>
            <a:r>
              <a:rPr lang="zh-CN" altLang="en-US" sz="1600" b="1" dirty="0">
                <a:solidFill>
                  <a:schemeClr val="bg1"/>
                </a:solidFill>
                <a:sym typeface="+mn-ea"/>
              </a:rPr>
              <a:t>，是指由各种原因引起的感知、情感和思维等精神活动的紊乱或者异常，导致患者</a:t>
            </a:r>
            <a:r>
              <a:rPr lang="zh-CN" altLang="en-US" sz="1600" b="1" u="sng" dirty="0">
                <a:solidFill>
                  <a:schemeClr val="bg1"/>
                </a:solidFill>
                <a:sym typeface="+mn-ea"/>
              </a:rPr>
              <a:t>明显的心理痛苦或者社会适应</a:t>
            </a:r>
            <a:r>
              <a:rPr lang="zh-CN" altLang="en-US" sz="1600" b="1" dirty="0">
                <a:solidFill>
                  <a:schemeClr val="bg1"/>
                </a:solidFill>
                <a:sym typeface="+mn-ea"/>
              </a:rPr>
              <a:t>等功能损害。</a:t>
            </a:r>
            <a:endParaRPr lang="zh-CN" altLang="en-US" sz="1600" b="1" dirty="0">
              <a:solidFill>
                <a:schemeClr val="bg1"/>
              </a:solidFill>
              <a:sym typeface="+mn-ea"/>
            </a:endParaRPr>
          </a:p>
        </p:txBody>
      </p:sp>
      <p:sp>
        <p:nvSpPr>
          <p:cNvPr id="32" name="矩形 31"/>
          <p:cNvSpPr/>
          <p:nvPr/>
        </p:nvSpPr>
        <p:spPr>
          <a:xfrm>
            <a:off x="6678533" y="1453241"/>
            <a:ext cx="2209562" cy="31502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eaLnBrk="1" hangingPunct="1">
              <a:buNone/>
            </a:pPr>
            <a:r>
              <a:rPr lang="en-US" altLang="zh-CN" dirty="0">
                <a:sym typeface="+mn-ea"/>
              </a:rPr>
              <a:t>  </a:t>
            </a:r>
            <a:r>
              <a:rPr lang="zh-CN" altLang="en-US" sz="1600" b="1" dirty="0">
                <a:solidFill>
                  <a:schemeClr val="bg1"/>
                </a:solidFill>
                <a:sym typeface="+mn-ea"/>
              </a:rPr>
              <a:t>   第八十三条本法所称</a:t>
            </a:r>
            <a:r>
              <a:rPr lang="zh-CN" altLang="en-US" sz="1600" b="1" dirty="0">
                <a:solidFill>
                  <a:srgbClr val="FF0000"/>
                </a:solidFill>
                <a:sym typeface="+mn-ea"/>
              </a:rPr>
              <a:t>严重精神障碍</a:t>
            </a:r>
            <a:r>
              <a:rPr lang="zh-CN" altLang="en-US" sz="1600" b="1" dirty="0">
                <a:solidFill>
                  <a:schemeClr val="bg1"/>
                </a:solidFill>
                <a:sym typeface="+mn-ea"/>
              </a:rPr>
              <a:t>，是指疾病症状严重，导致患者社会适应等功能严重损害、对自身健康状况或者客观现实</a:t>
            </a:r>
            <a:r>
              <a:rPr lang="zh-CN" altLang="en-US" sz="1600" b="1" u="sng" dirty="0">
                <a:solidFill>
                  <a:srgbClr val="FF0000"/>
                </a:solidFill>
                <a:sym typeface="+mn-ea"/>
              </a:rPr>
              <a:t>不能完整认识，或者不能处理自身事务</a:t>
            </a:r>
            <a:r>
              <a:rPr lang="zh-CN" altLang="en-US" sz="1600" b="1" dirty="0">
                <a:solidFill>
                  <a:schemeClr val="bg1"/>
                </a:solidFill>
                <a:sym typeface="+mn-ea"/>
              </a:rPr>
              <a:t>的精神障碍。</a:t>
            </a:r>
            <a:endParaRPr lang="zh-CN" altLang="en-US" sz="1600" b="1" dirty="0">
              <a:solidFill>
                <a:schemeClr val="bg1"/>
              </a:solidFill>
            </a:endParaRPr>
          </a:p>
          <a:p>
            <a:pPr marL="0" indent="0" eaLnBrk="1" hangingPunct="1">
              <a:buNone/>
            </a:pPr>
            <a:r>
              <a:rPr lang="zh-CN" altLang="en-US" sz="1600" b="1" dirty="0">
                <a:solidFill>
                  <a:schemeClr val="bg1"/>
                </a:solidFill>
                <a:sym typeface="+mn-ea"/>
              </a:rPr>
              <a:t>    </a:t>
            </a:r>
            <a:endParaRPr lang="zh-CN" altLang="en-US" sz="1600" b="1" dirty="0">
              <a:solidFill>
                <a:schemeClr val="bg1"/>
              </a:solidFill>
            </a:endParaRPr>
          </a:p>
        </p:txBody>
      </p:sp>
      <p:sp>
        <p:nvSpPr>
          <p:cNvPr id="2" name="标题 1"/>
          <p:cNvSpPr>
            <a:spLocks noGrp="1"/>
          </p:cNvSpPr>
          <p:nvPr/>
        </p:nvSpPr>
        <p:spPr>
          <a:xfrm>
            <a:off x="534670" y="236538"/>
            <a:ext cx="7499350" cy="1143000"/>
          </a:xfrm>
          <a:prstGeom prst="rect">
            <a:avLst/>
          </a:prstGeom>
        </p:spPr>
        <p:txBody>
          <a:bodyPr anchor="ctr">
            <a:norm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2pPr>
            <a:lvl3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3pPr>
            <a:lvl4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4pPr>
            <a:lvl5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5pPr>
            <a:lvl6pPr marL="457200" algn="l" rtl="0" fontAlgn="base">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6pPr>
            <a:lvl7pPr marL="914400" algn="l" rtl="0" fontAlgn="base">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7pPr>
            <a:lvl8pPr marL="1371600" algn="l" rtl="0" fontAlgn="base">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8pPr>
            <a:lvl9pPr marL="1828800" algn="l" rtl="0" fontAlgn="base">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sz="3200" i="0" u="none" strike="noStrike" kern="1200" cap="none" spc="0" normalizeH="0" baseline="0" dirty="0" smtClean="0">
                <a:solidFill>
                  <a:schemeClr val="accent1"/>
                </a:solidFill>
                <a:latin typeface="方正大标宋简体" panose="02010601030101010101" pitchFamily="2" charset="-122"/>
                <a:ea typeface="方正大标宋简体" panose="02010601030101010101" pitchFamily="2" charset="-122"/>
                <a:cs typeface="+mn-cs"/>
              </a:rPr>
              <a:t>精神障碍概念</a:t>
            </a:r>
            <a:endParaRPr kumimoji="0" lang="zh-CN" sz="3200" i="0" u="none" strike="noStrike" kern="1200" cap="none" spc="0" normalizeH="0" baseline="0" dirty="0" smtClean="0">
              <a:solidFill>
                <a:schemeClr val="accent1"/>
              </a:solidFill>
              <a:latin typeface="方正大标宋简体" panose="02010601030101010101" pitchFamily="2" charset="-122"/>
              <a:ea typeface="方正大标宋简体" panose="02010601030101010101" pitchFamily="2" charset="-122"/>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9" name="内容占位符 2"/>
          <p:cNvSpPr>
            <a:spLocks noGrp="1"/>
          </p:cNvSpPr>
          <p:nvPr/>
        </p:nvSpPr>
        <p:spPr>
          <a:xfrm>
            <a:off x="748665" y="861695"/>
            <a:ext cx="7646670" cy="1590040"/>
          </a:xfrm>
          <a:prstGeom prst="rect">
            <a:avLst/>
          </a:prstGeom>
          <a:noFill/>
          <a:ln w="9525">
            <a:noFill/>
          </a:ln>
        </p:spPr>
        <p:txBody>
          <a:bodyPr vert="horz" wrap="square" lIns="91440" tIns="45720" rIns="91440" bIns="45720" anchor="t"/>
          <a:lst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40080" indent="-236855"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7280" indent="-173355"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7305" indent="-182880"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panose="05020102010507070707"/>
              <a:buChar char=""/>
              <a:defRPr kumimoji="0" sz="2000" kern="1200">
                <a:solidFill>
                  <a:schemeClr val="tx1"/>
                </a:solidFill>
                <a:latin typeface="+mn-lt"/>
                <a:ea typeface="+mn-ea"/>
                <a:cs typeface="+mn-cs"/>
              </a:defRPr>
            </a:lvl6pPr>
            <a:lvl7pPr marL="171894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8pPr>
            <a:lvl9pPr marL="213042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9pPr>
          </a:lstStyle>
          <a:p>
            <a:pPr marL="81280" indent="0" eaLnBrk="1" hangingPunct="1">
              <a:spcBef>
                <a:spcPts val="1200"/>
              </a:spcBef>
              <a:spcAft>
                <a:spcPts val="600"/>
              </a:spcAft>
              <a:buNone/>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第一章 </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rPr>
              <a:t>第四条 </a:t>
            </a: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endParaRPr>
          </a:p>
          <a:p>
            <a:pPr marL="81280" indent="0" eaLnBrk="1" hangingPunct="1">
              <a:spcBef>
                <a:spcPts val="1200"/>
              </a:spcBef>
              <a:spcAft>
                <a:spcPts val="600"/>
              </a:spcAft>
              <a:buNone/>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rPr>
              <a:t>精神障碍患者的人格尊严、人身和财产安全</a:t>
            </a:r>
            <a:r>
              <a:rPr lang="zh-CN" altLang="zh-CN"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不受侵犯</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endParaRPr>
          </a:p>
          <a:p>
            <a:pPr marL="81280" indent="0" eaLnBrk="1" hangingPunct="1">
              <a:spcBef>
                <a:spcPts val="1200"/>
              </a:spcBef>
              <a:spcAft>
                <a:spcPts val="600"/>
              </a:spcAft>
              <a:buNone/>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rPr>
              <a:t>精神障碍患者的</a:t>
            </a:r>
            <a:r>
              <a:rPr lang="zh-CN" altLang="zh-CN" sz="2000" u="sng"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教育</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rPr>
              <a:t>、医疗以及从国家和社会获得物质帮助等方面的</a:t>
            </a:r>
            <a:r>
              <a:rPr lang="zh-CN" altLang="zh-CN"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合法权益受法律保护</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zh-CN" sz="2000" dirty="0">
              <a:latin typeface="微软雅黑" panose="020B0503020204020204" pitchFamily="34" charset="-122"/>
              <a:ea typeface="微软雅黑" panose="020B0503020204020204" pitchFamily="34" charset="-122"/>
              <a:cs typeface="微软雅黑" panose="020B0503020204020204" pitchFamily="34" charset="-122"/>
            </a:endParaRPr>
          </a:p>
          <a:p>
            <a:pPr marL="81280" indent="0" eaLnBrk="1" hangingPunct="1">
              <a:spcBef>
                <a:spcPts val="1200"/>
              </a:spcBef>
              <a:spcAft>
                <a:spcPts val="600"/>
              </a:spcAft>
              <a:buNone/>
            </a:pPr>
            <a:r>
              <a:rPr lang="zh-CN" altLang="en-US" sz="2000"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有关单位</a:t>
            </a:r>
            <a:r>
              <a:rPr lang="zh-CN" altLang="en-US" sz="20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和个人应当对精神障碍患者的</a:t>
            </a:r>
            <a:r>
              <a:rPr lang="zh-CN" altLang="en-US" sz="200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姓名、肖像、住址、工作单位、病历资料以及其他可能推断出其身份的信息</a:t>
            </a:r>
            <a:r>
              <a:rPr lang="zh-CN" altLang="en-US" sz="20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予以</a:t>
            </a:r>
            <a:r>
              <a:rPr lang="zh-CN" altLang="en-US" sz="2000" b="1" u="sng"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保密</a:t>
            </a:r>
            <a:r>
              <a:rPr lang="zh-CN" altLang="en-US" sz="20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；但是，依法履行职责需要公开的除外。</a:t>
            </a: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endParaRPr>
          </a:p>
          <a:p>
            <a:pPr marL="81280" indent="0" eaLnBrk="1" hangingPunct="1">
              <a:spcBef>
                <a:spcPts val="1200"/>
              </a:spcBef>
              <a:spcAft>
                <a:spcPts val="600"/>
              </a:spcAft>
              <a:buNone/>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9" name="内容占位符 2"/>
          <p:cNvSpPr>
            <a:spLocks noGrp="1"/>
          </p:cNvSpPr>
          <p:nvPr/>
        </p:nvSpPr>
        <p:spPr>
          <a:xfrm>
            <a:off x="748665" y="922655"/>
            <a:ext cx="7646670" cy="1590040"/>
          </a:xfrm>
          <a:prstGeom prst="rect">
            <a:avLst/>
          </a:prstGeom>
          <a:noFill/>
          <a:ln w="9525">
            <a:noFill/>
          </a:ln>
        </p:spPr>
        <p:txBody>
          <a:bodyPr vert="horz" wrap="square" lIns="91440" tIns="45720" rIns="91440" bIns="45720" anchor="t"/>
          <a:lst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40080" indent="-236855"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7280" indent="-173355"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7305" indent="-182880"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panose="05020102010507070707"/>
              <a:buChar char=""/>
              <a:defRPr kumimoji="0" sz="2000" kern="1200">
                <a:solidFill>
                  <a:schemeClr val="tx1"/>
                </a:solidFill>
                <a:latin typeface="+mn-lt"/>
                <a:ea typeface="+mn-ea"/>
                <a:cs typeface="+mn-cs"/>
              </a:defRPr>
            </a:lvl6pPr>
            <a:lvl7pPr marL="171894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8pPr>
            <a:lvl9pPr marL="213042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9pPr>
          </a:lstStyle>
          <a:p>
            <a:pPr marL="81280" indent="0" eaLnBrk="1" hangingPunct="1">
              <a:spcBef>
                <a:spcPts val="1200"/>
              </a:spcBef>
              <a:spcAft>
                <a:spcPts val="600"/>
              </a:spcAft>
              <a:buNone/>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第一章第五条　</a:t>
            </a: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endParaRPr>
          </a:p>
          <a:p>
            <a:pPr marL="81280" indent="0" eaLnBrk="1" hangingPunct="1">
              <a:spcBef>
                <a:spcPts val="1200"/>
              </a:spcBef>
              <a:spcAft>
                <a:spcPts val="600"/>
              </a:spcAft>
              <a:buNone/>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任何组织或者个人不得歧视、侮辱、虐待精神障碍患者，</a:t>
            </a:r>
            <a:r>
              <a:rPr lang="zh-CN" altLang="en-US" sz="2000" b="1" u="sng"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不得非法限制精神障碍患者的人身自由。</a:t>
            </a:r>
            <a:endPar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81280" indent="0" eaLnBrk="1" hangingPunct="1">
              <a:spcBef>
                <a:spcPts val="1200"/>
              </a:spcBef>
              <a:spcAft>
                <a:spcPts val="600"/>
              </a:spcAft>
              <a:buNone/>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第一章第九条</a:t>
            </a: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endParaRPr>
          </a:p>
          <a:p>
            <a:pPr marL="81280" indent="0" eaLnBrk="1" hangingPunct="1">
              <a:spcBef>
                <a:spcPts val="1200"/>
              </a:spcBef>
              <a:spcAft>
                <a:spcPts val="600"/>
              </a:spcAft>
              <a:buNone/>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精神障碍患者的</a:t>
            </a: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监护人</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应当履行监护职责，维护精神障碍患者的合法权益。  </a:t>
            </a: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endParaRPr>
          </a:p>
          <a:p>
            <a:pPr marL="81280" indent="0" eaLnBrk="1" hangingPunct="1">
              <a:spcBef>
                <a:spcPts val="1200"/>
              </a:spcBef>
              <a:spcAft>
                <a:spcPts val="600"/>
              </a:spcAft>
              <a:buNone/>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禁止对精神障碍患者实施家庭暴力，</a:t>
            </a: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禁止</a:t>
            </a:r>
            <a:r>
              <a:rPr lang="zh-CN" altLang="en-US" sz="2000" b="1" u="sng"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遗弃</a:t>
            </a: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精神障碍患者。</a:t>
            </a: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9" name="内容占位符 2"/>
          <p:cNvSpPr>
            <a:spLocks noGrp="1"/>
          </p:cNvSpPr>
          <p:nvPr/>
        </p:nvSpPr>
        <p:spPr>
          <a:xfrm>
            <a:off x="748665" y="775335"/>
            <a:ext cx="7646670" cy="1590040"/>
          </a:xfrm>
          <a:prstGeom prst="rect">
            <a:avLst/>
          </a:prstGeom>
          <a:noFill/>
          <a:ln w="9525">
            <a:noFill/>
          </a:ln>
        </p:spPr>
        <p:txBody>
          <a:bodyPr vert="horz" wrap="square" lIns="91440" tIns="45720" rIns="91440" bIns="45720" anchor="t"/>
          <a:lst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40080" indent="-236855"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7280" indent="-173355"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7305" indent="-182880"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panose="05020102010507070707"/>
              <a:buChar char=""/>
              <a:defRPr kumimoji="0" sz="2000" kern="1200">
                <a:solidFill>
                  <a:schemeClr val="tx1"/>
                </a:solidFill>
                <a:latin typeface="+mn-lt"/>
                <a:ea typeface="+mn-ea"/>
                <a:cs typeface="+mn-cs"/>
              </a:defRPr>
            </a:lvl6pPr>
            <a:lvl7pPr marL="171894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8pPr>
            <a:lvl9pPr marL="213042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9pPr>
          </a:lstStyle>
          <a:p>
            <a:pPr marL="0" indent="0" eaLnBrk="1" hangingPunct="1">
              <a:spcBef>
                <a:spcPts val="1200"/>
              </a:spcBef>
              <a:spcAft>
                <a:spcPts val="600"/>
              </a:spcAft>
              <a:buNone/>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第二章</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第十六条 </a:t>
            </a: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endParaRPr>
          </a:p>
          <a:p>
            <a:pPr marL="0" indent="0" eaLnBrk="1" hangingPunct="1">
              <a:spcBef>
                <a:spcPts val="1200"/>
              </a:spcBef>
              <a:spcAft>
                <a:spcPts val="600"/>
              </a:spcAft>
              <a:buNone/>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各级各类学校应当对学生进行精神卫生知识教育；</a:t>
            </a:r>
            <a:r>
              <a:rPr lang="zh-CN" altLang="zh-CN"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配备</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或者聘请心理健康教育教师、辅导人员，并可以</a:t>
            </a:r>
            <a:r>
              <a:rPr lang="zh-CN" altLang="zh-CN"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设立</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心理健康辅导室，对学生进行</a:t>
            </a:r>
            <a:r>
              <a:rPr lang="zh-CN" altLang="zh-CN"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心理健康教育</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eaLnBrk="1" hangingPunct="1">
              <a:spcBef>
                <a:spcPts val="1200"/>
              </a:spcBef>
              <a:spcAft>
                <a:spcPts val="600"/>
              </a:spcAft>
              <a:buNone/>
            </a:pPr>
            <a:r>
              <a:rPr lang="en-US" altLang="zh-CN" sz="2000"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sz="2000"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发生</a:t>
            </a:r>
            <a:r>
              <a:rPr lang="zh-CN" altLang="zh-CN" sz="20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自然灾害、意外伤害、公共安全事件等可能影响学生心理健康的事件，学校应当及时组织专业人员对学生进行</a:t>
            </a:r>
            <a:r>
              <a:rPr lang="zh-CN" altLang="zh-CN" sz="200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心理援助</a:t>
            </a:r>
            <a:r>
              <a:rPr lang="zh-CN" altLang="zh-CN" sz="20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sz="20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eaLnBrk="1" hangingPunct="1">
              <a:spcBef>
                <a:spcPts val="1200"/>
              </a:spcBef>
              <a:spcAft>
                <a:spcPts val="600"/>
              </a:spcAft>
              <a:buNone/>
            </a:pPr>
            <a:r>
              <a:rPr lang="en-US" altLang="zh-CN" sz="2000"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sz="2000"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教师</a:t>
            </a:r>
            <a:r>
              <a:rPr lang="zh-CN" altLang="zh-CN" sz="20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应当学习和了解相关的精神卫生知识，关注学生心理健康状况，正确引导、激励学生</a:t>
            </a:r>
            <a:r>
              <a:rPr lang="zh-CN" altLang="zh-CN" sz="2000"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2000" b="1" u="sng"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学校</a:t>
            </a:r>
            <a:r>
              <a:rPr lang="zh-CN" altLang="zh-CN" sz="2000" b="1" u="sng"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和教师应当与学生父母或者其他监护人、近亲属沟通学生心理健康情况。</a:t>
            </a:r>
            <a:endParaRPr lang="en-US" altLang="zh-CN" sz="2000" b="1" u="sng"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tags/tag1.xml><?xml version="1.0" encoding="utf-8"?>
<p:tagLst xmlns:p="http://schemas.openxmlformats.org/presentationml/2006/main">
  <p:tag name="KSO_WM_UNIT_TABLE_BEAUTIFY" val="smartTable{6bc45b2e-69c6-4bd1-85e2-6fff3e59eb4b}"/>
</p:tagLst>
</file>

<file path=ppt/tags/tag10.xml><?xml version="1.0" encoding="utf-8"?>
<p:tagLst xmlns:p="http://schemas.openxmlformats.org/presentationml/2006/main">
  <p:tag name="MH" val="20151008134811"/>
  <p:tag name="MH_LIBRARY" val="GRAPHIC"/>
  <p:tag name="MH_TYPE" val="Other"/>
  <p:tag name="MH_ORDER" val="6"/>
</p:tagLst>
</file>

<file path=ppt/tags/tag11.xml><?xml version="1.0" encoding="utf-8"?>
<p:tagLst xmlns:p="http://schemas.openxmlformats.org/presentationml/2006/main">
  <p:tag name="MH" val="20151008134811"/>
  <p:tag name="MH_LIBRARY" val="GRAPHIC"/>
  <p:tag name="MH_TYPE" val="SubTitle"/>
  <p:tag name="MH_ORDER" val="5"/>
</p:tagLst>
</file>

<file path=ppt/tags/tag12.xml><?xml version="1.0" encoding="utf-8"?>
<p:tagLst xmlns:p="http://schemas.openxmlformats.org/presentationml/2006/main">
  <p:tag name="MH_TYPE" val="#NeiR#"/>
  <p:tag name="MH_NUMBER" val="5"/>
  <p:tag name="MH_CATEGORY" val="#BingLLB#"/>
  <p:tag name="MH_LAYOUT" val="SubTitle"/>
  <p:tag name="MH" val="20151008134811"/>
  <p:tag name="MH_LIBRARY" val="GRAPHIC"/>
</p:tagLst>
</file>

<file path=ppt/tags/tag13.xml><?xml version="1.0" encoding="utf-8"?>
<p:tagLst xmlns:p="http://schemas.openxmlformats.org/presentationml/2006/main">
  <p:tag name="KSO_WM_DOC_GUID" val="{ee41f122-934d-4c2a-b59b-cce88a0ad62c}"/>
</p:tagLst>
</file>

<file path=ppt/tags/tag2.xml><?xml version="1.0" encoding="utf-8"?>
<p:tagLst xmlns:p="http://schemas.openxmlformats.org/presentationml/2006/main">
  <p:tag name="MH" val="20151008134811"/>
  <p:tag name="MH_LIBRARY" val="GRAPHIC"/>
  <p:tag name="MH_TYPE" val="SubTitle"/>
  <p:tag name="MH_ORDER" val="1"/>
</p:tagLst>
</file>

<file path=ppt/tags/tag3.xml><?xml version="1.0" encoding="utf-8"?>
<p:tagLst xmlns:p="http://schemas.openxmlformats.org/presentationml/2006/main">
  <p:tag name="MH" val="20151008134811"/>
  <p:tag name="MH_LIBRARY" val="GRAPHIC"/>
  <p:tag name="MH_TYPE" val="Other"/>
  <p:tag name="MH_ORDER" val="2"/>
</p:tagLst>
</file>

<file path=ppt/tags/tag4.xml><?xml version="1.0" encoding="utf-8"?>
<p:tagLst xmlns:p="http://schemas.openxmlformats.org/presentationml/2006/main">
  <p:tag name="MH" val="20151008134811"/>
  <p:tag name="MH_LIBRARY" val="GRAPHIC"/>
  <p:tag name="MH_TYPE" val="SubTitle"/>
  <p:tag name="MH_ORDER" val="2"/>
</p:tagLst>
</file>

<file path=ppt/tags/tag5.xml><?xml version="1.0" encoding="utf-8"?>
<p:tagLst xmlns:p="http://schemas.openxmlformats.org/presentationml/2006/main">
  <p:tag name="MH" val="20151008134811"/>
  <p:tag name="MH_LIBRARY" val="GRAPHIC"/>
  <p:tag name="MH_TYPE" val="Other"/>
  <p:tag name="MH_ORDER" val="11"/>
</p:tagLst>
</file>

<file path=ppt/tags/tag6.xml><?xml version="1.0" encoding="utf-8"?>
<p:tagLst xmlns:p="http://schemas.openxmlformats.org/presentationml/2006/main">
  <p:tag name="MH" val="20151008134811"/>
  <p:tag name="MH_LIBRARY" val="GRAPHIC"/>
  <p:tag name="MH_TYPE" val="SubTitle"/>
  <p:tag name="MH_ORDER" val="3"/>
</p:tagLst>
</file>

<file path=ppt/tags/tag7.xml><?xml version="1.0" encoding="utf-8"?>
<p:tagLst xmlns:p="http://schemas.openxmlformats.org/presentationml/2006/main">
  <p:tag name="MH" val="20151008134811"/>
  <p:tag name="MH_LIBRARY" val="GRAPHIC"/>
  <p:tag name="MH_TYPE" val="Other"/>
  <p:tag name="MH_ORDER" val="14"/>
</p:tagLst>
</file>

<file path=ppt/tags/tag8.xml><?xml version="1.0" encoding="utf-8"?>
<p:tagLst xmlns:p="http://schemas.openxmlformats.org/presentationml/2006/main">
  <p:tag name="MH" val="20151008134811"/>
  <p:tag name="MH_LIBRARY" val="GRAPHIC"/>
  <p:tag name="MH_TYPE" val="Other"/>
  <p:tag name="MH_ORDER" val="4"/>
</p:tagLst>
</file>

<file path=ppt/tags/tag9.xml><?xml version="1.0" encoding="utf-8"?>
<p:tagLst xmlns:p="http://schemas.openxmlformats.org/presentationml/2006/main">
  <p:tag name="MH" val="20151008134811"/>
  <p:tag name="MH_LIBRARY" val="GRAPHIC"/>
  <p:tag name="MH_TYPE" val="SubTitle"/>
  <p:tag name="MH_ORDER" val="4"/>
</p:tagLst>
</file>

<file path=ppt/theme/theme1.xml><?xml version="1.0" encoding="utf-8"?>
<a:theme xmlns:a="http://schemas.openxmlformats.org/drawingml/2006/main" name="Office 主题">
  <a:themeElements>
    <a:clrScheme name="达芬奇的左手">
      <a:dk1>
        <a:srgbClr val="000000"/>
      </a:dk1>
      <a:lt1>
        <a:srgbClr val="FFFFFF"/>
      </a:lt1>
      <a:dk2>
        <a:srgbClr val="44546A"/>
      </a:dk2>
      <a:lt2>
        <a:srgbClr val="E7E6E6"/>
      </a:lt2>
      <a:accent1>
        <a:srgbClr val="2A3D52"/>
      </a:accent1>
      <a:accent2>
        <a:srgbClr val="FEBA01"/>
      </a:accent2>
      <a:accent3>
        <a:srgbClr val="0070C0"/>
      </a:accent3>
      <a:accent4>
        <a:srgbClr val="C00000"/>
      </a:accent4>
      <a:accent5>
        <a:srgbClr val="38526E"/>
      </a:accent5>
      <a:accent6>
        <a:srgbClr val="BFBFBF"/>
      </a:accent6>
      <a:hlink>
        <a:srgbClr val="2A3D52"/>
      </a:hlink>
      <a:folHlink>
        <a:srgbClr val="C4AF99"/>
      </a:folHlink>
    </a:clrScheme>
    <a:fontScheme name="自定义 6">
      <a:majorFont>
        <a:latin typeface="Arial"/>
        <a:ea typeface="微软雅黑 Light"/>
        <a:cs typeface=""/>
      </a:majorFont>
      <a:minorFont>
        <a:latin typeface="Arial"/>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7803</Words>
  <Application>WPS 演示</Application>
  <PresentationFormat>全屏显示(16:9)</PresentationFormat>
  <Paragraphs>338</Paragraphs>
  <Slides>37</Slides>
  <Notes>14</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37</vt:i4>
      </vt:variant>
    </vt:vector>
  </HeadingPairs>
  <TitlesOfParts>
    <vt:vector size="61" baseType="lpstr">
      <vt:lpstr>Arial</vt:lpstr>
      <vt:lpstr>宋体</vt:lpstr>
      <vt:lpstr>Wingdings</vt:lpstr>
      <vt:lpstr>Nexa Light</vt:lpstr>
      <vt:lpstr>Segoe Print</vt:lpstr>
      <vt:lpstr>微软雅黑</vt:lpstr>
      <vt:lpstr>华文隶书</vt:lpstr>
      <vt:lpstr>微软雅黑 Light</vt:lpstr>
      <vt:lpstr>Calibri</vt:lpstr>
      <vt:lpstr>Impact</vt:lpstr>
      <vt:lpstr>Times New Roman</vt:lpstr>
      <vt:lpstr>Gill Sans MT</vt:lpstr>
      <vt:lpstr>华文中宋</vt:lpstr>
      <vt:lpstr>方正大标宋简体</vt:lpstr>
      <vt:lpstr>Wingdings 2</vt:lpstr>
      <vt:lpstr>Verdana</vt:lpstr>
      <vt:lpstr>Wingdings 2</vt:lpstr>
      <vt:lpstr>Arial Unicode MS</vt:lpstr>
      <vt:lpstr>Baoli SC</vt:lpstr>
      <vt:lpstr>华文琥珀</vt:lpstr>
      <vt:lpstr>ZapfDingbatsITC</vt:lpstr>
      <vt:lpstr>黑体</vt:lpstr>
      <vt:lpstr>幼圆</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iTianKong.com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dreamsummit</dc:creator>
  <cp:lastModifiedBy>sx</cp:lastModifiedBy>
  <cp:revision>123</cp:revision>
  <dcterms:created xsi:type="dcterms:W3CDTF">2015-03-25T12:40:00Z</dcterms:created>
  <dcterms:modified xsi:type="dcterms:W3CDTF">2020-06-09T06:59:19Z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8</vt:lpwstr>
  </property>
  <property fmtid="{D5CDD505-2E9C-101B-9397-08002B2CF9AE}" pid="3" name="KSOProductBuildVer">
    <vt:lpwstr>2052-11.1.0.9740</vt:lpwstr>
  </property>
</Properties>
</file>